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s/slide47.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50.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4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Layouts/slideLayout3.xml" ContentType="application/vnd.openxmlformats-officedocument.presentationml.slideLayout+xml"/>
  <Default Extension="emf" ContentType="image/x-emf"/>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96" r:id="rId1"/>
  </p:sldMasterIdLst>
  <p:notesMasterIdLst>
    <p:notesMasterId r:id="rId53"/>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 id="295" r:id="rId41"/>
    <p:sldId id="296" r:id="rId42"/>
    <p:sldId id="297" r:id="rId43"/>
    <p:sldId id="298" r:id="rId44"/>
    <p:sldId id="299" r:id="rId45"/>
    <p:sldId id="300" r:id="rId46"/>
    <p:sldId id="301" r:id="rId47"/>
    <p:sldId id="302" r:id="rId48"/>
    <p:sldId id="303" r:id="rId49"/>
    <p:sldId id="304" r:id="rId50"/>
    <p:sldId id="305" r:id="rId51"/>
    <p:sldId id="306" r:id="rId5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805" autoAdjust="0"/>
    <p:restoredTop sz="94660"/>
  </p:normalViewPr>
  <p:slideViewPr>
    <p:cSldViewPr>
      <p:cViewPr varScale="1">
        <p:scale>
          <a:sx n="44" d="100"/>
          <a:sy n="44" d="100"/>
        </p:scale>
        <p:origin x="-1416" y="-7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theme" Target="theme/theme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B6CF54ED-FBC4-489B-9E72-C3C0EE9C40D2}" type="datetimeFigureOut">
              <a:rPr lang="en-US" smtClean="0"/>
              <a:pPr/>
              <a:t>15/03/2012</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F8728B4-4011-4E2A-A775-CB90FD5CFF66}"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6F8728B4-4011-4E2A-A775-CB90FD5CFF66}" type="slidenum">
              <a:rPr lang="en-US" smtClean="0"/>
              <a:pPr/>
              <a:t>25</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6F8728B4-4011-4E2A-A775-CB90FD5CFF66}" type="slidenum">
              <a:rPr lang="en-US" smtClean="0"/>
              <a:pPr/>
              <a:t>49</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15/03/2012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15/03/2012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15/03/2012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15/03/2012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15/03/2012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15/03/2012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15/03/2012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15/03/2012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15/03/2012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15/03/2012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15/03/2012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5">
            <a:lumMod val="20000"/>
            <a:lumOff val="80000"/>
            <a:alpha val="54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15/03/2012</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image" Target="../media/image6.emf"/><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image" Target="../media/image7.emf"/><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image" Target="../media/image8.emf"/><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image" Target="../media/image9.emf"/><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image" Target="../media/image10.emf"/><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image" Target="../media/image11.emf"/><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2" Type="http://schemas.openxmlformats.org/officeDocument/2006/relationships/hyperlink" Target="http://www.planningcommission.nic.in/index.php"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www.planningcommission.nic.in/aboutus/history/index.php?about=pradvbody.htm"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914400"/>
            <a:ext cx="7772400" cy="1470025"/>
          </a:xfrm>
        </p:spPr>
        <p:txBody>
          <a:bodyPr/>
          <a:lstStyle/>
          <a:p>
            <a:r>
              <a:rPr lang="en-US" b="1" dirty="0" smtClean="0"/>
              <a:t>12</a:t>
            </a:r>
            <a:r>
              <a:rPr lang="en-US" b="1" baseline="30000" dirty="0" smtClean="0"/>
              <a:t>th</a:t>
            </a:r>
            <a:r>
              <a:rPr lang="en-US" b="1" dirty="0" smtClean="0"/>
              <a:t> Five Year Plan</a:t>
            </a:r>
            <a:endParaRPr lang="en-US" b="1" dirty="0"/>
          </a:p>
        </p:txBody>
      </p:sp>
      <p:sp>
        <p:nvSpPr>
          <p:cNvPr id="3" name="Subtitle 2"/>
          <p:cNvSpPr>
            <a:spLocks noGrp="1"/>
          </p:cNvSpPr>
          <p:nvPr>
            <p:ph type="subTitle" idx="1"/>
          </p:nvPr>
        </p:nvSpPr>
        <p:spPr>
          <a:xfrm>
            <a:off x="1219200" y="2819400"/>
            <a:ext cx="6400800" cy="1752600"/>
          </a:xfrm>
        </p:spPr>
        <p:txBody>
          <a:bodyPr>
            <a:normAutofit fontScale="92500" lnSpcReduction="10000"/>
          </a:bodyPr>
          <a:lstStyle/>
          <a:p>
            <a:r>
              <a:rPr lang="en-US" sz="2800" dirty="0" smtClean="0">
                <a:solidFill>
                  <a:schemeClr val="tx1"/>
                </a:solidFill>
              </a:rPr>
              <a:t>Vikash Keshri</a:t>
            </a:r>
          </a:p>
          <a:p>
            <a:endParaRPr lang="en-US" sz="2800" dirty="0" smtClean="0">
              <a:solidFill>
                <a:schemeClr val="tx1"/>
              </a:solidFill>
            </a:endParaRPr>
          </a:p>
          <a:p>
            <a:r>
              <a:rPr lang="en-US" sz="2600" b="1" dirty="0" smtClean="0">
                <a:solidFill>
                  <a:schemeClr val="tx1"/>
                </a:solidFill>
              </a:rPr>
              <a:t>Moderated by:</a:t>
            </a:r>
          </a:p>
          <a:p>
            <a:r>
              <a:rPr lang="en-US" sz="2600" b="1" dirty="0" smtClean="0">
                <a:solidFill>
                  <a:schemeClr val="tx1"/>
                </a:solidFill>
              </a:rPr>
              <a:t>Dr. A. M. Mehendale</a:t>
            </a:r>
            <a:endParaRPr lang="en-US" sz="2600" b="1" dirty="0">
              <a:solidFill>
                <a:schemeClr val="tx1"/>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772400" cy="563562"/>
          </a:xfrm>
        </p:spPr>
        <p:txBody>
          <a:bodyPr>
            <a:normAutofit fontScale="90000"/>
          </a:bodyPr>
          <a:lstStyle/>
          <a:p>
            <a:pPr algn="l"/>
            <a:r>
              <a:rPr lang="en-US" sz="3200" b="1" dirty="0" smtClean="0"/>
              <a:t>High Level Expert Group on Universal Health Coverage</a:t>
            </a:r>
            <a:endParaRPr lang="en-US" sz="3200" b="1" dirty="0"/>
          </a:p>
        </p:txBody>
      </p:sp>
      <p:sp>
        <p:nvSpPr>
          <p:cNvPr id="3" name="Content Placeholder 2"/>
          <p:cNvSpPr>
            <a:spLocks noGrp="1"/>
          </p:cNvSpPr>
          <p:nvPr>
            <p:ph idx="1"/>
          </p:nvPr>
        </p:nvSpPr>
        <p:spPr>
          <a:xfrm>
            <a:off x="457200" y="1219200"/>
            <a:ext cx="8382000" cy="5257800"/>
          </a:xfrm>
        </p:spPr>
        <p:txBody>
          <a:bodyPr>
            <a:normAutofit fontScale="77500" lnSpcReduction="20000"/>
          </a:bodyPr>
          <a:lstStyle/>
          <a:p>
            <a:r>
              <a:rPr lang="en-US" sz="2400" dirty="0" smtClean="0"/>
              <a:t>Chaired by Dr. K. S. Reddy.</a:t>
            </a:r>
          </a:p>
          <a:p>
            <a:r>
              <a:rPr lang="en-US" sz="2400" dirty="0" smtClean="0"/>
              <a:t>Report submitted in </a:t>
            </a:r>
            <a:r>
              <a:rPr lang="en-US" sz="2400" dirty="0"/>
              <a:t>O</a:t>
            </a:r>
            <a:r>
              <a:rPr lang="en-US" sz="2400" dirty="0" smtClean="0"/>
              <a:t>ctober, 2011.</a:t>
            </a:r>
          </a:p>
          <a:p>
            <a:r>
              <a:rPr lang="en-US" sz="2400" b="1" dirty="0" smtClean="0"/>
              <a:t>Mandates:</a:t>
            </a:r>
          </a:p>
          <a:p>
            <a:pPr lvl="1">
              <a:buFont typeface="Wingdings" pitchFamily="2" charset="2"/>
              <a:buChar char="Ø"/>
            </a:pPr>
            <a:r>
              <a:rPr lang="en-US" sz="2400" dirty="0"/>
              <a:t>To address the need of Universal Health Coverage.</a:t>
            </a:r>
          </a:p>
          <a:p>
            <a:pPr lvl="1">
              <a:buFont typeface="Wingdings" pitchFamily="2" charset="2"/>
              <a:buChar char="Ø"/>
            </a:pPr>
            <a:r>
              <a:rPr lang="en-US" sz="2400" dirty="0"/>
              <a:t>To address the social determinants of health</a:t>
            </a:r>
            <a:r>
              <a:rPr lang="en-US" sz="2400" dirty="0" smtClean="0"/>
              <a:t>.</a:t>
            </a:r>
          </a:p>
          <a:p>
            <a:endParaRPr lang="en-US" sz="2400" b="1" dirty="0" smtClean="0"/>
          </a:p>
          <a:p>
            <a:r>
              <a:rPr lang="en-US" sz="2400" b="1" dirty="0" smtClean="0"/>
              <a:t>Definition of UHC by HLEG</a:t>
            </a:r>
          </a:p>
          <a:p>
            <a:endParaRPr lang="en-US" sz="2400" b="1" dirty="0" smtClean="0"/>
          </a:p>
          <a:p>
            <a:pPr algn="just">
              <a:lnSpc>
                <a:spcPct val="120000"/>
              </a:lnSpc>
              <a:buNone/>
            </a:pPr>
            <a:r>
              <a:rPr lang="en-US" sz="2400" dirty="0" smtClean="0"/>
              <a:t>    “</a:t>
            </a:r>
            <a:r>
              <a:rPr lang="en-US" sz="2400" b="1" i="1" dirty="0">
                <a:solidFill>
                  <a:srgbClr val="C00000"/>
                </a:solidFill>
              </a:rPr>
              <a:t>Ensuring equitable access for all Indian citizens, resident in any part of the country, regardless of income level, social status, gender, caste or religion  to affordable, accountable, appropriate health services of assured quality (Promotive, preventive, curative and rehabilitative) as well as public health services addressing the wider determinants of health delivered to individuals and populations, with the government being the guarantor and enabler, although not necessarily the only provider, of health and related services.”</a:t>
            </a:r>
          </a:p>
          <a:p>
            <a:pPr>
              <a:buNone/>
            </a:pPr>
            <a:endParaRPr lang="en-US" sz="2400" dirty="0">
              <a:solidFill>
                <a:srgbClr val="C00000"/>
              </a:solidFill>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11162"/>
          </a:xfrm>
        </p:spPr>
        <p:txBody>
          <a:bodyPr>
            <a:normAutofit fontScale="90000"/>
          </a:bodyPr>
          <a:lstStyle/>
          <a:p>
            <a:pPr algn="l"/>
            <a:r>
              <a:rPr lang="en-US" sz="3200" b="1" dirty="0" smtClean="0"/>
              <a:t>Guiding Principles:</a:t>
            </a:r>
            <a:endParaRPr lang="en-US" sz="3200" b="1" dirty="0"/>
          </a:p>
        </p:txBody>
      </p:sp>
      <p:sp>
        <p:nvSpPr>
          <p:cNvPr id="3" name="Content Placeholder 2"/>
          <p:cNvSpPr>
            <a:spLocks noGrp="1"/>
          </p:cNvSpPr>
          <p:nvPr>
            <p:ph idx="1"/>
          </p:nvPr>
        </p:nvSpPr>
        <p:spPr>
          <a:xfrm>
            <a:off x="457200" y="838200"/>
            <a:ext cx="8458200" cy="5638800"/>
          </a:xfrm>
        </p:spPr>
        <p:txBody>
          <a:bodyPr>
            <a:noAutofit/>
          </a:bodyPr>
          <a:lstStyle/>
          <a:p>
            <a:pPr marL="514350" indent="-514350" algn="just">
              <a:buFont typeface="+mj-lt"/>
              <a:buAutoNum type="arabicPeriod"/>
            </a:pPr>
            <a:r>
              <a:rPr lang="en-US" sz="2000" dirty="0"/>
              <a:t>Universality</a:t>
            </a:r>
            <a:r>
              <a:rPr lang="en-US" sz="2000" dirty="0" smtClean="0"/>
              <a:t>,</a:t>
            </a:r>
          </a:p>
          <a:p>
            <a:pPr marL="514350" indent="-514350" algn="just">
              <a:buFont typeface="+mj-lt"/>
              <a:buAutoNum type="arabicPeriod"/>
            </a:pPr>
            <a:r>
              <a:rPr lang="en-US" sz="2000" dirty="0" smtClean="0"/>
              <a:t>Equity</a:t>
            </a:r>
            <a:r>
              <a:rPr lang="en-US" sz="2000" dirty="0"/>
              <a:t>, </a:t>
            </a:r>
            <a:endParaRPr lang="en-US" sz="2000" dirty="0" smtClean="0"/>
          </a:p>
          <a:p>
            <a:pPr marL="514350" indent="-514350" algn="just">
              <a:buFont typeface="+mj-lt"/>
              <a:buAutoNum type="arabicPeriod"/>
            </a:pPr>
            <a:r>
              <a:rPr lang="en-US" sz="2000" dirty="0" smtClean="0"/>
              <a:t>Non-exclusion </a:t>
            </a:r>
            <a:r>
              <a:rPr lang="en-US" sz="2000" dirty="0"/>
              <a:t>and non-discrimination</a:t>
            </a:r>
            <a:r>
              <a:rPr lang="en-US" sz="2000" dirty="0" smtClean="0"/>
              <a:t>,</a:t>
            </a:r>
          </a:p>
          <a:p>
            <a:pPr marL="514350" indent="-514350" algn="just">
              <a:buFont typeface="+mj-lt"/>
              <a:buAutoNum type="arabicPeriod"/>
            </a:pPr>
            <a:r>
              <a:rPr lang="en-US" sz="2000" dirty="0" smtClean="0"/>
              <a:t>Comprehensive </a:t>
            </a:r>
            <a:r>
              <a:rPr lang="en-US" sz="2000" dirty="0"/>
              <a:t>care that is rational and of good quality</a:t>
            </a:r>
            <a:r>
              <a:rPr lang="en-US" sz="2000" dirty="0" smtClean="0"/>
              <a:t>,</a:t>
            </a:r>
          </a:p>
          <a:p>
            <a:pPr marL="514350" indent="-514350" algn="just">
              <a:buFont typeface="+mj-lt"/>
              <a:buAutoNum type="arabicPeriod"/>
            </a:pPr>
            <a:r>
              <a:rPr lang="en-US" sz="2000" dirty="0" smtClean="0"/>
              <a:t> </a:t>
            </a:r>
            <a:r>
              <a:rPr lang="en-US" sz="2000" dirty="0"/>
              <a:t>Financial protection, </a:t>
            </a:r>
            <a:endParaRPr lang="en-US" sz="2000" dirty="0" smtClean="0"/>
          </a:p>
          <a:p>
            <a:pPr marL="514350" indent="-514350" algn="just">
              <a:buFont typeface="+mj-lt"/>
              <a:buAutoNum type="arabicPeriod"/>
            </a:pPr>
            <a:r>
              <a:rPr lang="en-US" sz="2000" dirty="0" smtClean="0"/>
              <a:t>Protection </a:t>
            </a:r>
            <a:r>
              <a:rPr lang="en-US" sz="2000" dirty="0"/>
              <a:t>of patients' rights that guarantee appropriateness of care, </a:t>
            </a:r>
            <a:endParaRPr lang="en-US" sz="2000" dirty="0" smtClean="0"/>
          </a:p>
          <a:p>
            <a:pPr marL="514350" indent="-514350" algn="just">
              <a:buFont typeface="+mj-lt"/>
              <a:buAutoNum type="arabicPeriod"/>
            </a:pPr>
            <a:r>
              <a:rPr lang="en-US" sz="2000" dirty="0"/>
              <a:t>P</a:t>
            </a:r>
            <a:r>
              <a:rPr lang="en-US" sz="2000" dirty="0" smtClean="0"/>
              <a:t>atient </a:t>
            </a:r>
            <a:r>
              <a:rPr lang="en-US" sz="2000" dirty="0"/>
              <a:t>choice</a:t>
            </a:r>
            <a:r>
              <a:rPr lang="en-US" sz="2000" dirty="0" smtClean="0"/>
              <a:t>,</a:t>
            </a:r>
          </a:p>
          <a:p>
            <a:pPr marL="514350" indent="-514350" algn="just">
              <a:buFont typeface="+mj-lt"/>
              <a:buAutoNum type="arabicPeriod"/>
            </a:pPr>
            <a:r>
              <a:rPr lang="en-US" sz="2000" dirty="0" smtClean="0"/>
              <a:t>Portability </a:t>
            </a:r>
            <a:r>
              <a:rPr lang="en-US" sz="2000" dirty="0"/>
              <a:t>and continuity of care, </a:t>
            </a:r>
            <a:endParaRPr lang="en-US" sz="2000" dirty="0" smtClean="0"/>
          </a:p>
          <a:p>
            <a:pPr marL="514350" indent="-514350" algn="just">
              <a:buFont typeface="+mj-lt"/>
              <a:buAutoNum type="arabicPeriod"/>
            </a:pPr>
            <a:r>
              <a:rPr lang="en-US" sz="2000" dirty="0" smtClean="0"/>
              <a:t>Consolidated </a:t>
            </a:r>
            <a:r>
              <a:rPr lang="en-US" sz="2000" dirty="0"/>
              <a:t>and strengthened public health provisioning, </a:t>
            </a:r>
            <a:endParaRPr lang="en-US" sz="2000" dirty="0" smtClean="0"/>
          </a:p>
          <a:p>
            <a:pPr marL="514350" indent="-514350" algn="just">
              <a:buFont typeface="+mj-lt"/>
              <a:buAutoNum type="arabicPeriod"/>
            </a:pPr>
            <a:r>
              <a:rPr lang="en-US" sz="2000" dirty="0" smtClean="0"/>
              <a:t>Accountability </a:t>
            </a:r>
            <a:r>
              <a:rPr lang="en-US" sz="2000" dirty="0"/>
              <a:t>and transparency, </a:t>
            </a:r>
            <a:endParaRPr lang="en-US" sz="2000" dirty="0" smtClean="0"/>
          </a:p>
          <a:p>
            <a:pPr marL="514350" indent="-514350" algn="just">
              <a:buFont typeface="+mj-lt"/>
              <a:buAutoNum type="arabicPeriod"/>
            </a:pPr>
            <a:r>
              <a:rPr lang="en-US" sz="2000" dirty="0" smtClean="0"/>
              <a:t>Community </a:t>
            </a:r>
            <a:r>
              <a:rPr lang="en-US" sz="2000" dirty="0"/>
              <a:t>participation </a:t>
            </a:r>
            <a:r>
              <a:rPr lang="en-US" sz="2000" dirty="0" smtClean="0"/>
              <a:t>and</a:t>
            </a:r>
          </a:p>
          <a:p>
            <a:pPr marL="514350" indent="-514350" algn="just">
              <a:buFont typeface="+mj-lt"/>
              <a:buAutoNum type="arabicPeriod"/>
            </a:pPr>
            <a:r>
              <a:rPr lang="en-US" sz="2000" dirty="0" smtClean="0"/>
              <a:t> </a:t>
            </a:r>
            <a:r>
              <a:rPr lang="en-US" sz="2000" dirty="0"/>
              <a:t>Putting health in People’s hands</a:t>
            </a:r>
            <a:r>
              <a:rPr lang="en-US" sz="2000" dirty="0" smtClean="0"/>
              <a:t>.</a:t>
            </a:r>
          </a:p>
          <a:p>
            <a:pPr marL="514350" indent="-514350" algn="just">
              <a:buNone/>
            </a:pPr>
            <a:endParaRPr lang="en-US" sz="2000" dirty="0" smtClean="0"/>
          </a:p>
          <a:p>
            <a:r>
              <a:rPr lang="en-US" sz="2000" b="1" dirty="0"/>
              <a:t>Two critical factors </a:t>
            </a:r>
            <a:r>
              <a:rPr lang="en-US" sz="2000" dirty="0" smtClean="0"/>
              <a:t>to achieve </a:t>
            </a:r>
            <a:r>
              <a:rPr lang="en-US" sz="2000" dirty="0"/>
              <a:t>and sustain UHC:</a:t>
            </a:r>
          </a:p>
          <a:p>
            <a:pPr lvl="1">
              <a:buFont typeface="Wingdings" pitchFamily="2" charset="2"/>
              <a:buChar char="§"/>
            </a:pPr>
            <a:r>
              <a:rPr lang="en-US" sz="2000" dirty="0"/>
              <a:t>Social determinants of health and</a:t>
            </a:r>
          </a:p>
          <a:p>
            <a:pPr lvl="1">
              <a:buFont typeface="Wingdings" pitchFamily="2" charset="2"/>
              <a:buChar char="§"/>
            </a:pPr>
            <a:r>
              <a:rPr lang="en-US" sz="2000" dirty="0"/>
              <a:t>Gender Issues</a:t>
            </a:r>
          </a:p>
          <a:p>
            <a:pPr marL="514350" indent="-514350" algn="just">
              <a:buFont typeface="+mj-lt"/>
              <a:buAutoNum type="arabicPeriod"/>
            </a:pPr>
            <a:endParaRPr lang="en-US" sz="2000"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315200" cy="639762"/>
          </a:xfrm>
        </p:spPr>
        <p:txBody>
          <a:bodyPr>
            <a:normAutofit/>
          </a:bodyPr>
          <a:lstStyle/>
          <a:p>
            <a:pPr algn="l"/>
            <a:r>
              <a:rPr lang="en-US" sz="3200" b="1" dirty="0" smtClean="0"/>
              <a:t>Vision for UHC</a:t>
            </a:r>
            <a:endParaRPr lang="en-US" sz="3200" b="1" dirty="0"/>
          </a:p>
        </p:txBody>
      </p:sp>
      <p:pic>
        <p:nvPicPr>
          <p:cNvPr id="4" name="Content Placeholder 3"/>
          <p:cNvPicPr>
            <a:picLocks noGrp="1"/>
          </p:cNvPicPr>
          <p:nvPr>
            <p:ph idx="1"/>
          </p:nvPr>
        </p:nvPicPr>
        <p:blipFill>
          <a:blip r:embed="rId2"/>
          <a:srcRect/>
          <a:stretch>
            <a:fillRect/>
          </a:stretch>
        </p:blipFill>
        <p:spPr bwMode="auto">
          <a:xfrm>
            <a:off x="228600" y="1066800"/>
            <a:ext cx="8610599" cy="54102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600" b="1" dirty="0"/>
              <a:t>The </a:t>
            </a:r>
            <a:r>
              <a:rPr lang="en-US" sz="3600" b="1" dirty="0" smtClean="0"/>
              <a:t>New </a:t>
            </a:r>
            <a:r>
              <a:rPr lang="en-US" sz="3600" b="1" dirty="0"/>
              <a:t>A</a:t>
            </a:r>
            <a:r>
              <a:rPr lang="en-US" sz="3600" b="1" dirty="0" smtClean="0"/>
              <a:t>rchitecture </a:t>
            </a:r>
            <a:r>
              <a:rPr lang="en-US" sz="3600" b="1" dirty="0"/>
              <a:t>for </a:t>
            </a:r>
            <a:r>
              <a:rPr lang="en-US" sz="3600" b="1" dirty="0" smtClean="0"/>
              <a:t>UHC</a:t>
            </a:r>
            <a:endParaRPr lang="en-US" sz="3600" dirty="0"/>
          </a:p>
        </p:txBody>
      </p:sp>
      <p:sp>
        <p:nvSpPr>
          <p:cNvPr id="3" name="Content Placeholder 2"/>
          <p:cNvSpPr>
            <a:spLocks noGrp="1"/>
          </p:cNvSpPr>
          <p:nvPr>
            <p:ph idx="1"/>
          </p:nvPr>
        </p:nvSpPr>
        <p:spPr/>
        <p:txBody>
          <a:bodyPr>
            <a:normAutofit/>
          </a:bodyPr>
          <a:lstStyle/>
          <a:p>
            <a:pPr marL="457200" lvl="0" indent="-457200">
              <a:lnSpc>
                <a:spcPct val="150000"/>
              </a:lnSpc>
              <a:buFont typeface="+mj-lt"/>
              <a:buAutoNum type="arabicPeriod"/>
            </a:pPr>
            <a:r>
              <a:rPr lang="en-US" sz="2400" dirty="0"/>
              <a:t>Health Financing and Financial Protection</a:t>
            </a:r>
          </a:p>
          <a:p>
            <a:pPr marL="457200" lvl="0" indent="-457200">
              <a:lnSpc>
                <a:spcPct val="150000"/>
              </a:lnSpc>
              <a:buFont typeface="+mj-lt"/>
              <a:buAutoNum type="arabicPeriod"/>
            </a:pPr>
            <a:r>
              <a:rPr lang="en-US" sz="2400" dirty="0"/>
              <a:t>Health Service Norms</a:t>
            </a:r>
          </a:p>
          <a:p>
            <a:pPr marL="457200" lvl="0" indent="-457200">
              <a:lnSpc>
                <a:spcPct val="150000"/>
              </a:lnSpc>
              <a:buFont typeface="+mj-lt"/>
              <a:buAutoNum type="arabicPeriod"/>
            </a:pPr>
            <a:r>
              <a:rPr lang="en-US" sz="2400" dirty="0"/>
              <a:t>Human Resources for Health</a:t>
            </a:r>
          </a:p>
          <a:p>
            <a:pPr marL="457200" lvl="0" indent="-457200">
              <a:lnSpc>
                <a:spcPct val="150000"/>
              </a:lnSpc>
              <a:buFont typeface="+mj-lt"/>
              <a:buAutoNum type="arabicPeriod"/>
            </a:pPr>
            <a:r>
              <a:rPr lang="en-US" sz="2400" dirty="0"/>
              <a:t>Community Participation and Citizen Engagement</a:t>
            </a:r>
          </a:p>
          <a:p>
            <a:pPr marL="457200" lvl="0" indent="-457200">
              <a:lnSpc>
                <a:spcPct val="150000"/>
              </a:lnSpc>
              <a:buFont typeface="+mj-lt"/>
              <a:buAutoNum type="arabicPeriod"/>
            </a:pPr>
            <a:r>
              <a:rPr lang="en-US" sz="2400" dirty="0"/>
              <a:t>Access to Medicines, Vaccines and Technology</a:t>
            </a:r>
          </a:p>
          <a:p>
            <a:pPr marL="457200" lvl="0" indent="-457200">
              <a:lnSpc>
                <a:spcPct val="150000"/>
              </a:lnSpc>
              <a:buFont typeface="+mj-lt"/>
              <a:buAutoNum type="arabicPeriod"/>
            </a:pPr>
            <a:r>
              <a:rPr lang="en-US" sz="2400" dirty="0"/>
              <a:t>Management and Institutional Reforms</a:t>
            </a:r>
          </a:p>
          <a:p>
            <a:pPr>
              <a:lnSpc>
                <a:spcPct val="150000"/>
              </a:lnSpc>
            </a:pPr>
            <a:endParaRPr lang="en-US" sz="2400" dirty="0"/>
          </a:p>
          <a:p>
            <a:pPr>
              <a:lnSpc>
                <a:spcPct val="150000"/>
              </a:lnSpc>
            </a:pPr>
            <a:endParaRPr lang="en-US" sz="2400"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Autofit/>
          </a:bodyPr>
          <a:lstStyle/>
          <a:p>
            <a:pPr algn="l"/>
            <a:r>
              <a:rPr lang="en-US" sz="2800" b="1" dirty="0"/>
              <a:t>HEALTH FINANCING AND FINANCIAL PROTECTION:</a:t>
            </a:r>
            <a:endParaRPr lang="en-US" sz="2800" dirty="0"/>
          </a:p>
        </p:txBody>
      </p:sp>
      <p:pic>
        <p:nvPicPr>
          <p:cNvPr id="4" name="Content Placeholder 3"/>
          <p:cNvPicPr>
            <a:picLocks noGrp="1"/>
          </p:cNvPicPr>
          <p:nvPr>
            <p:ph idx="1"/>
          </p:nvPr>
        </p:nvPicPr>
        <p:blipFill>
          <a:blip r:embed="rId2"/>
          <a:srcRect/>
          <a:stretch>
            <a:fillRect/>
          </a:stretch>
        </p:blipFill>
        <p:spPr bwMode="auto">
          <a:xfrm>
            <a:off x="457200" y="1371600"/>
            <a:ext cx="8153399" cy="48006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7848600" cy="792162"/>
          </a:xfrm>
        </p:spPr>
        <p:txBody>
          <a:bodyPr>
            <a:normAutofit/>
          </a:bodyPr>
          <a:lstStyle/>
          <a:p>
            <a:pPr algn="l"/>
            <a:r>
              <a:rPr lang="en-US" sz="3200" b="1" dirty="0" smtClean="0"/>
              <a:t>Recommendations:</a:t>
            </a:r>
            <a:endParaRPr lang="en-US" sz="3200" b="1" dirty="0"/>
          </a:p>
        </p:txBody>
      </p:sp>
      <p:sp>
        <p:nvSpPr>
          <p:cNvPr id="3" name="Content Placeholder 2"/>
          <p:cNvSpPr>
            <a:spLocks noGrp="1"/>
          </p:cNvSpPr>
          <p:nvPr>
            <p:ph idx="1"/>
          </p:nvPr>
        </p:nvSpPr>
        <p:spPr>
          <a:xfrm>
            <a:off x="457200" y="838200"/>
            <a:ext cx="8305800" cy="5715000"/>
          </a:xfrm>
        </p:spPr>
        <p:txBody>
          <a:bodyPr>
            <a:noAutofit/>
          </a:bodyPr>
          <a:lstStyle/>
          <a:p>
            <a:pPr lvl="0"/>
            <a:r>
              <a:rPr lang="en-US" sz="2000" dirty="0"/>
              <a:t>Increase public expenditures on </a:t>
            </a:r>
            <a:r>
              <a:rPr lang="en-US" sz="2000" dirty="0" smtClean="0"/>
              <a:t>health:</a:t>
            </a:r>
            <a:endParaRPr lang="en-US" sz="2000" dirty="0"/>
          </a:p>
          <a:p>
            <a:pPr lvl="1">
              <a:buNone/>
            </a:pPr>
            <a:r>
              <a:rPr lang="en-US" sz="1800" dirty="0" smtClean="0"/>
              <a:t>     1.2</a:t>
            </a:r>
            <a:r>
              <a:rPr lang="en-US" sz="1800" dirty="0"/>
              <a:t>% of GDP to </a:t>
            </a:r>
            <a:r>
              <a:rPr lang="en-US" sz="1800" dirty="0" smtClean="0"/>
              <a:t> </a:t>
            </a:r>
            <a:r>
              <a:rPr lang="en-US" sz="1800" dirty="0"/>
              <a:t>2.5% by the end of the 12th plan, </a:t>
            </a:r>
            <a:endParaRPr lang="en-US" sz="1800" dirty="0" smtClean="0"/>
          </a:p>
          <a:p>
            <a:pPr lvl="1">
              <a:buNone/>
            </a:pPr>
            <a:r>
              <a:rPr lang="en-US" sz="1800" dirty="0" smtClean="0"/>
              <a:t>      To </a:t>
            </a:r>
            <a:r>
              <a:rPr lang="en-US" sz="1800" dirty="0"/>
              <a:t>at least 3% of GDP by 2022</a:t>
            </a:r>
            <a:r>
              <a:rPr lang="en-US" sz="1800" dirty="0" smtClean="0"/>
              <a:t>.</a:t>
            </a:r>
          </a:p>
          <a:p>
            <a:pPr lvl="1">
              <a:buNone/>
            </a:pPr>
            <a:endParaRPr lang="en-US" sz="1800" dirty="0"/>
          </a:p>
          <a:p>
            <a:pPr lvl="0"/>
            <a:r>
              <a:rPr lang="en-US" sz="2000" dirty="0"/>
              <a:t>Ensure availability of free essential </a:t>
            </a:r>
            <a:r>
              <a:rPr lang="en-US" sz="2000" dirty="0" smtClean="0"/>
              <a:t>medicines:</a:t>
            </a:r>
          </a:p>
          <a:p>
            <a:pPr lvl="1"/>
            <a:r>
              <a:rPr lang="en-US" sz="1800" dirty="0" smtClean="0"/>
              <a:t>Increasing </a:t>
            </a:r>
            <a:r>
              <a:rPr lang="en-US" sz="1800" dirty="0"/>
              <a:t>public spending on drug procurement</a:t>
            </a:r>
            <a:r>
              <a:rPr lang="en-US" sz="1800" dirty="0" smtClean="0"/>
              <a:t>.</a:t>
            </a:r>
          </a:p>
          <a:p>
            <a:pPr lvl="1">
              <a:buNone/>
            </a:pPr>
            <a:endParaRPr lang="en-US" sz="1800" dirty="0"/>
          </a:p>
          <a:p>
            <a:pPr lvl="0"/>
            <a:r>
              <a:rPr lang="en-US" sz="2000" dirty="0"/>
              <a:t>Use general taxation as the principal source of health care financing </a:t>
            </a:r>
          </a:p>
          <a:p>
            <a:pPr lvl="1"/>
            <a:r>
              <a:rPr lang="en-US" sz="1800" dirty="0" smtClean="0"/>
              <a:t>complemented </a:t>
            </a:r>
            <a:r>
              <a:rPr lang="en-US" sz="1800" dirty="0"/>
              <a:t>by additional mandatory deductions for health care from salaried individuals and tax payers, either as a proportion of taxable income or as a proportion of salary</a:t>
            </a:r>
            <a:r>
              <a:rPr lang="en-US" sz="1800" dirty="0" smtClean="0"/>
              <a:t>.</a:t>
            </a:r>
          </a:p>
          <a:p>
            <a:pPr lvl="1"/>
            <a:endParaRPr lang="en-US" sz="1800" dirty="0"/>
          </a:p>
          <a:p>
            <a:pPr lvl="0"/>
            <a:r>
              <a:rPr lang="en-US" sz="2000" dirty="0"/>
              <a:t>Do not levy sector-specific taxes for financing</a:t>
            </a:r>
            <a:r>
              <a:rPr lang="en-US" sz="2000" dirty="0" smtClean="0"/>
              <a:t>.</a:t>
            </a:r>
          </a:p>
          <a:p>
            <a:pPr lvl="0">
              <a:buNone/>
            </a:pPr>
            <a:endParaRPr lang="en-US" sz="2000" dirty="0"/>
          </a:p>
          <a:p>
            <a:pPr lvl="0"/>
            <a:r>
              <a:rPr lang="en-US" sz="2000" dirty="0"/>
              <a:t>Do not levy fees of any kind for use of health care services under the UHC</a:t>
            </a:r>
            <a:r>
              <a:rPr lang="en-US" sz="2000" dirty="0" smtClean="0"/>
              <a:t>.</a:t>
            </a:r>
            <a:endParaRPr lang="en-US" sz="2000"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idx="1"/>
          </p:nvPr>
        </p:nvSpPr>
        <p:spPr>
          <a:xfrm>
            <a:off x="304800" y="228600"/>
            <a:ext cx="8458200" cy="6172200"/>
          </a:xfrm>
        </p:spPr>
        <p:txBody>
          <a:bodyPr>
            <a:noAutofit/>
          </a:bodyPr>
          <a:lstStyle/>
          <a:p>
            <a:pPr lvl="0" algn="just"/>
            <a:r>
              <a:rPr lang="en-US" sz="2000" dirty="0" smtClean="0"/>
              <a:t>Introduce </a:t>
            </a:r>
            <a:r>
              <a:rPr lang="en-US" sz="2000" dirty="0"/>
              <a:t>specific purpose transfers to equalize the levels of per capita public spending on health across different states </a:t>
            </a:r>
            <a:r>
              <a:rPr lang="en-US" sz="2000" dirty="0" smtClean="0"/>
              <a:t>.</a:t>
            </a:r>
            <a:endParaRPr lang="en-US" sz="2000" dirty="0"/>
          </a:p>
          <a:p>
            <a:pPr algn="just">
              <a:buNone/>
            </a:pPr>
            <a:endParaRPr lang="en-US" sz="2000" dirty="0"/>
          </a:p>
          <a:p>
            <a:pPr lvl="0" algn="just"/>
            <a:r>
              <a:rPr lang="en-US" sz="2000" dirty="0"/>
              <a:t>Accept flexible and differential norms for allocating </a:t>
            </a:r>
            <a:r>
              <a:rPr lang="en-US" sz="2000" dirty="0" smtClean="0"/>
              <a:t>finances.</a:t>
            </a:r>
            <a:endParaRPr lang="en-US" sz="2000" dirty="0"/>
          </a:p>
          <a:p>
            <a:pPr algn="just">
              <a:buNone/>
            </a:pPr>
            <a:endParaRPr lang="en-US" sz="2000" dirty="0"/>
          </a:p>
          <a:p>
            <a:pPr lvl="0" algn="just"/>
            <a:r>
              <a:rPr lang="en-US" sz="2000" dirty="0"/>
              <a:t>Expenditures on primary health care, should account for at least 70% of all health care expenditures.</a:t>
            </a:r>
          </a:p>
          <a:p>
            <a:pPr algn="just">
              <a:buNone/>
            </a:pPr>
            <a:endParaRPr lang="en-US" sz="2000" dirty="0"/>
          </a:p>
          <a:p>
            <a:pPr lvl="0" algn="just"/>
            <a:r>
              <a:rPr lang="en-US" sz="2000" dirty="0"/>
              <a:t>Do not use insurance companies or any other independent agents to purchase health care services on behalf of the government.</a:t>
            </a:r>
          </a:p>
          <a:p>
            <a:pPr algn="just">
              <a:buNone/>
            </a:pPr>
            <a:endParaRPr lang="en-US" sz="2000" dirty="0"/>
          </a:p>
          <a:p>
            <a:pPr lvl="0" algn="just"/>
            <a:r>
              <a:rPr lang="en-US" sz="2000" dirty="0"/>
              <a:t>Purchases of all health care services under </a:t>
            </a:r>
            <a:r>
              <a:rPr lang="en-US" sz="2000" dirty="0" smtClean="0"/>
              <a:t>directly </a:t>
            </a:r>
            <a:r>
              <a:rPr lang="en-US" sz="2000" dirty="0"/>
              <a:t>by the Central and state </a:t>
            </a:r>
            <a:r>
              <a:rPr lang="en-US" sz="2000" dirty="0" smtClean="0"/>
              <a:t>governments or autonomous agencies.</a:t>
            </a:r>
          </a:p>
          <a:p>
            <a:pPr lvl="0" algn="just"/>
            <a:endParaRPr lang="en-US" sz="2000" dirty="0" smtClean="0"/>
          </a:p>
          <a:p>
            <a:pPr lvl="0" algn="just"/>
            <a:r>
              <a:rPr lang="en-US" sz="2000" dirty="0" smtClean="0"/>
              <a:t>All government funded insurance schemes should, over time, be integrated with the UHC system.</a:t>
            </a:r>
          </a:p>
          <a:p>
            <a:pPr lvl="0" algn="just">
              <a:buNone/>
            </a:pPr>
            <a:endParaRPr lang="en-US" sz="2000" dirty="0" smtClean="0"/>
          </a:p>
          <a:p>
            <a:pPr lvl="0" algn="just"/>
            <a:r>
              <a:rPr lang="en-US" sz="2000" dirty="0" smtClean="0"/>
              <a:t>Develop a National Health Package.</a:t>
            </a:r>
            <a:endParaRPr lang="en-US" sz="2000"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7696200" cy="685800"/>
          </a:xfrm>
        </p:spPr>
        <p:txBody>
          <a:bodyPr>
            <a:noAutofit/>
          </a:bodyPr>
          <a:lstStyle/>
          <a:p>
            <a:pPr algn="l"/>
            <a:r>
              <a:rPr lang="en-US" sz="3200" b="1" dirty="0"/>
              <a:t>HEALTH </a:t>
            </a:r>
            <a:r>
              <a:rPr lang="en-US" sz="3200" b="1" dirty="0" smtClean="0"/>
              <a:t> SERVICES</a:t>
            </a:r>
            <a:r>
              <a:rPr lang="en-US" sz="3200" b="1" dirty="0"/>
              <a:t>:</a:t>
            </a:r>
            <a:r>
              <a:rPr lang="en-US" sz="3200" dirty="0"/>
              <a:t/>
            </a:r>
            <a:br>
              <a:rPr lang="en-US" sz="3200" dirty="0"/>
            </a:br>
            <a:endParaRPr lang="en-US" sz="3200" dirty="0"/>
          </a:p>
        </p:txBody>
      </p:sp>
      <p:sp>
        <p:nvSpPr>
          <p:cNvPr id="3" name="Content Placeholder 2"/>
          <p:cNvSpPr>
            <a:spLocks noGrp="1"/>
          </p:cNvSpPr>
          <p:nvPr>
            <p:ph idx="1"/>
          </p:nvPr>
        </p:nvSpPr>
        <p:spPr>
          <a:xfrm>
            <a:off x="457200" y="914400"/>
            <a:ext cx="8458200" cy="5715000"/>
          </a:xfrm>
        </p:spPr>
        <p:txBody>
          <a:bodyPr>
            <a:normAutofit lnSpcReduction="10000"/>
          </a:bodyPr>
          <a:lstStyle/>
          <a:p>
            <a:pPr>
              <a:buNone/>
            </a:pPr>
            <a:r>
              <a:rPr lang="en-US" sz="2400" b="1" dirty="0"/>
              <a:t>Recommendations:</a:t>
            </a:r>
            <a:endParaRPr lang="en-US" sz="2400" dirty="0"/>
          </a:p>
          <a:p>
            <a:pPr>
              <a:lnSpc>
                <a:spcPct val="150000"/>
              </a:lnSpc>
            </a:pPr>
            <a:r>
              <a:rPr lang="en-US" sz="2000" dirty="0"/>
              <a:t>Develop a National Health </a:t>
            </a:r>
            <a:r>
              <a:rPr lang="en-US" sz="2000" dirty="0" smtClean="0"/>
              <a:t>Package</a:t>
            </a:r>
            <a:endParaRPr lang="en-US" sz="2000" dirty="0"/>
          </a:p>
          <a:p>
            <a:pPr>
              <a:lnSpc>
                <a:spcPct val="150000"/>
              </a:lnSpc>
            </a:pPr>
            <a:r>
              <a:rPr lang="en-US" sz="2000" dirty="0"/>
              <a:t>Develop effective contracting-in </a:t>
            </a:r>
            <a:r>
              <a:rPr lang="en-US" sz="2000" dirty="0" smtClean="0"/>
              <a:t>guidelines </a:t>
            </a:r>
            <a:r>
              <a:rPr lang="en-US" sz="2000" dirty="0"/>
              <a:t>for the provision of health care by the formal private sector.</a:t>
            </a:r>
          </a:p>
          <a:p>
            <a:pPr>
              <a:lnSpc>
                <a:spcPct val="150000"/>
              </a:lnSpc>
            </a:pPr>
            <a:r>
              <a:rPr lang="en-US" sz="2000" dirty="0"/>
              <a:t>Reorient health care provision to focus significantly on primary health care.</a:t>
            </a:r>
          </a:p>
          <a:p>
            <a:pPr>
              <a:lnSpc>
                <a:spcPct val="150000"/>
              </a:lnSpc>
            </a:pPr>
            <a:r>
              <a:rPr lang="en-US" sz="2000" dirty="0"/>
              <a:t>Strengthen District Hospitals.</a:t>
            </a:r>
          </a:p>
          <a:p>
            <a:pPr>
              <a:lnSpc>
                <a:spcPct val="150000"/>
              </a:lnSpc>
            </a:pPr>
            <a:r>
              <a:rPr lang="en-US" sz="2000" dirty="0"/>
              <a:t>Ensure equitable access to functional beds </a:t>
            </a:r>
            <a:r>
              <a:rPr lang="en-US" sz="2000" dirty="0" smtClean="0"/>
              <a:t>for guaranteeing </a:t>
            </a:r>
            <a:r>
              <a:rPr lang="en-US" sz="2000" dirty="0"/>
              <a:t>secondary and tertiary care.</a:t>
            </a:r>
          </a:p>
          <a:p>
            <a:pPr>
              <a:lnSpc>
                <a:spcPct val="150000"/>
              </a:lnSpc>
            </a:pPr>
            <a:r>
              <a:rPr lang="en-US" sz="2000" dirty="0"/>
              <a:t>Ensure adherence to quality assurance </a:t>
            </a:r>
            <a:r>
              <a:rPr lang="en-US" sz="2000" dirty="0" smtClean="0"/>
              <a:t>standards at </a:t>
            </a:r>
            <a:r>
              <a:rPr lang="en-US" sz="2000" dirty="0"/>
              <a:t>all levels of service delivery.</a:t>
            </a:r>
          </a:p>
          <a:p>
            <a:pPr>
              <a:lnSpc>
                <a:spcPct val="150000"/>
              </a:lnSpc>
            </a:pPr>
            <a:r>
              <a:rPr lang="en-US" sz="2000" dirty="0"/>
              <a:t>Ensure equitable access to health facilities in urban </a:t>
            </a:r>
            <a:r>
              <a:rPr lang="en-US" sz="2000" dirty="0" smtClean="0"/>
              <a:t>areas</a:t>
            </a:r>
            <a:endParaRPr lang="en-US" sz="2000"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382000" cy="563562"/>
          </a:xfrm>
        </p:spPr>
        <p:txBody>
          <a:bodyPr>
            <a:noAutofit/>
          </a:bodyPr>
          <a:lstStyle/>
          <a:p>
            <a:pPr algn="l"/>
            <a:r>
              <a:rPr lang="en-US" sz="3200" dirty="0"/>
              <a:t> </a:t>
            </a:r>
            <a:br>
              <a:rPr lang="en-US" sz="3200" dirty="0"/>
            </a:br>
            <a:r>
              <a:rPr lang="en-US" sz="3200" b="1" dirty="0"/>
              <a:t>HUMAN RESOURCES FOR HEALTH:</a:t>
            </a:r>
            <a:r>
              <a:rPr lang="en-US" sz="3200" dirty="0"/>
              <a:t/>
            </a:r>
            <a:br>
              <a:rPr lang="en-US" sz="3200" dirty="0"/>
            </a:br>
            <a:endParaRPr lang="en-US" sz="3200" dirty="0"/>
          </a:p>
        </p:txBody>
      </p:sp>
      <p:sp>
        <p:nvSpPr>
          <p:cNvPr id="3" name="Content Placeholder 2"/>
          <p:cNvSpPr>
            <a:spLocks noGrp="1"/>
          </p:cNvSpPr>
          <p:nvPr>
            <p:ph idx="1"/>
          </p:nvPr>
        </p:nvSpPr>
        <p:spPr>
          <a:xfrm>
            <a:off x="457200" y="1066800"/>
            <a:ext cx="8305800" cy="5486400"/>
          </a:xfrm>
        </p:spPr>
        <p:txBody>
          <a:bodyPr>
            <a:noAutofit/>
          </a:bodyPr>
          <a:lstStyle/>
          <a:p>
            <a:pPr lvl="1">
              <a:buNone/>
            </a:pPr>
            <a:r>
              <a:rPr lang="en-US" sz="2000" b="1" dirty="0" smtClean="0"/>
              <a:t>This recommendation </a:t>
            </a:r>
            <a:r>
              <a:rPr lang="en-US" sz="2000" b="1" dirty="0"/>
              <a:t>has two implications</a:t>
            </a:r>
            <a:r>
              <a:rPr lang="en-US" sz="2000" b="1" dirty="0" smtClean="0"/>
              <a:t>.</a:t>
            </a:r>
            <a:r>
              <a:rPr lang="en-US" sz="1800" dirty="0" smtClean="0"/>
              <a:t> </a:t>
            </a:r>
          </a:p>
          <a:p>
            <a:pPr lvl="1">
              <a:buFont typeface="Wingdings" pitchFamily="2" charset="2"/>
              <a:buChar char="§"/>
            </a:pPr>
            <a:r>
              <a:rPr lang="en-US" sz="1800" dirty="0" smtClean="0"/>
              <a:t>More equitable distribution of human resources </a:t>
            </a:r>
          </a:p>
          <a:p>
            <a:pPr lvl="1">
              <a:buFont typeface="Wingdings" pitchFamily="2" charset="2"/>
              <a:buChar char="§"/>
            </a:pPr>
            <a:r>
              <a:rPr lang="en-US" sz="1800" dirty="0" smtClean="0"/>
              <a:t>Potential to generate around 4 million new jobs (including over a million community health workers) over the next ten years.</a:t>
            </a:r>
            <a:endParaRPr lang="en-US" sz="2000" b="1" dirty="0" smtClean="0"/>
          </a:p>
          <a:p>
            <a:r>
              <a:rPr lang="en-US" sz="2000" b="1" dirty="0"/>
              <a:t>Recommendations:</a:t>
            </a:r>
            <a:endParaRPr lang="en-US" sz="2000" dirty="0"/>
          </a:p>
          <a:p>
            <a:pPr>
              <a:buNone/>
            </a:pPr>
            <a:r>
              <a:rPr lang="en-US" sz="2000" dirty="0" smtClean="0"/>
              <a:t> Ensure </a:t>
            </a:r>
            <a:r>
              <a:rPr lang="en-US" sz="2000" dirty="0"/>
              <a:t>adequate numbers of trained health care providers </a:t>
            </a:r>
            <a:r>
              <a:rPr lang="en-US" sz="2000" dirty="0" smtClean="0"/>
              <a:t>and technical </a:t>
            </a:r>
            <a:r>
              <a:rPr lang="en-US" sz="2000" dirty="0"/>
              <a:t>health care workers at different levels by</a:t>
            </a:r>
          </a:p>
          <a:p>
            <a:pPr marL="914400" lvl="1" indent="-457200">
              <a:buFont typeface="+mj-lt"/>
              <a:buAutoNum type="alphaLcParenR"/>
            </a:pPr>
            <a:r>
              <a:rPr lang="en-US" sz="1800" dirty="0" smtClean="0"/>
              <a:t>Giving </a:t>
            </a:r>
            <a:r>
              <a:rPr lang="en-US" sz="1800" dirty="0"/>
              <a:t>primacy to the provision of primary health care </a:t>
            </a:r>
          </a:p>
          <a:p>
            <a:pPr marL="914400" lvl="1" indent="-457200">
              <a:buFont typeface="+mj-lt"/>
              <a:buAutoNum type="alphaLcParenR"/>
            </a:pPr>
            <a:r>
              <a:rPr lang="en-US" sz="1800" dirty="0" smtClean="0"/>
              <a:t> </a:t>
            </a:r>
            <a:r>
              <a:rPr lang="en-US" sz="1800" dirty="0"/>
              <a:t>Increasing HRH density to achieve WHO norms of at least 23 health workers per 10,000 populations (doctors, nurses, and midwives).</a:t>
            </a:r>
          </a:p>
          <a:p>
            <a:pPr>
              <a:buNone/>
            </a:pPr>
            <a:r>
              <a:rPr lang="en-US" sz="2000" dirty="0"/>
              <a:t>More specifically the following is proposed:</a:t>
            </a:r>
          </a:p>
          <a:p>
            <a:r>
              <a:rPr lang="en-US" sz="2000" b="1" dirty="0"/>
              <a:t>Community Health workers:</a:t>
            </a:r>
            <a:endParaRPr lang="en-US" sz="2000" dirty="0"/>
          </a:p>
          <a:p>
            <a:pPr lvl="1"/>
            <a:r>
              <a:rPr lang="en-US" sz="1800" dirty="0" smtClean="0"/>
              <a:t>Two </a:t>
            </a:r>
            <a:r>
              <a:rPr lang="en-US" sz="1800" dirty="0"/>
              <a:t>community health workers (CHW's or Accredited Social Health Activists (ASHAs)) </a:t>
            </a:r>
            <a:r>
              <a:rPr lang="en-US" sz="1800" dirty="0" smtClean="0"/>
              <a:t>population </a:t>
            </a:r>
            <a:r>
              <a:rPr lang="en-US" sz="1800" dirty="0"/>
              <a:t>in rural and tribal areas. </a:t>
            </a:r>
          </a:p>
          <a:p>
            <a:pPr lvl="1"/>
            <a:r>
              <a:rPr lang="en-US" sz="1800" dirty="0"/>
              <a:t>At least one </a:t>
            </a:r>
            <a:r>
              <a:rPr lang="en-US" sz="1800" dirty="0" smtClean="0"/>
              <a:t> female</a:t>
            </a:r>
            <a:endParaRPr lang="en-US" sz="1800" dirty="0"/>
          </a:p>
          <a:p>
            <a:pPr lvl="1"/>
            <a:r>
              <a:rPr lang="en-US" sz="1800" dirty="0" smtClean="0"/>
              <a:t>Similarly </a:t>
            </a:r>
            <a:r>
              <a:rPr lang="en-US" sz="1800" dirty="0"/>
              <a:t>trained CHW for every 1000 population among low-income vulnerable urban communities. </a:t>
            </a:r>
          </a:p>
          <a:p>
            <a:endParaRPr lang="en-US" sz="2000" b="1" dirty="0" smtClean="0"/>
          </a:p>
          <a:p>
            <a:endParaRPr lang="en-US" sz="2000" dirty="0"/>
          </a:p>
          <a:p>
            <a:pPr lvl="1">
              <a:buNone/>
            </a:pPr>
            <a:endParaRPr lang="en-US" sz="1800" dirty="0"/>
          </a:p>
          <a:p>
            <a:endParaRPr lang="en-US" sz="2000"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81000"/>
            <a:ext cx="8686800" cy="6248400"/>
          </a:xfrm>
        </p:spPr>
        <p:txBody>
          <a:bodyPr>
            <a:noAutofit/>
          </a:bodyPr>
          <a:lstStyle/>
          <a:p>
            <a:r>
              <a:rPr lang="en-US" sz="1800" b="1" dirty="0"/>
              <a:t>Rural Health Care Providers: </a:t>
            </a:r>
            <a:endParaRPr lang="en-US" sz="1800" b="1" dirty="0" smtClean="0"/>
          </a:p>
          <a:p>
            <a:pPr>
              <a:buNone/>
            </a:pPr>
            <a:r>
              <a:rPr lang="en-US" sz="1800" b="1" dirty="0"/>
              <a:t> </a:t>
            </a:r>
            <a:r>
              <a:rPr lang="en-US" sz="1800" b="1" dirty="0" smtClean="0"/>
              <a:t>     </a:t>
            </a:r>
            <a:r>
              <a:rPr lang="en-US" sz="1800" dirty="0" smtClean="0"/>
              <a:t>Bachelor </a:t>
            </a:r>
            <a:r>
              <a:rPr lang="en-US" sz="1800" dirty="0"/>
              <a:t>of Rural Health Care (BRHC</a:t>
            </a:r>
            <a:r>
              <a:rPr lang="en-US" sz="1800" dirty="0" smtClean="0"/>
              <a:t>)</a:t>
            </a:r>
            <a:r>
              <a:rPr lang="en-US" sz="1800" b="1" dirty="0"/>
              <a:t> </a:t>
            </a:r>
            <a:endParaRPr lang="en-US" sz="1800" dirty="0"/>
          </a:p>
          <a:p>
            <a:r>
              <a:rPr lang="en-US" sz="1800" b="1" dirty="0"/>
              <a:t>Nursing </a:t>
            </a:r>
            <a:r>
              <a:rPr lang="en-US" sz="1800" b="1" dirty="0" smtClean="0"/>
              <a:t>staffs</a:t>
            </a:r>
          </a:p>
          <a:p>
            <a:r>
              <a:rPr lang="en-US" sz="1800" b="1" dirty="0" smtClean="0"/>
              <a:t>AYUSH</a:t>
            </a:r>
            <a:endParaRPr lang="en-US" sz="1800" dirty="0"/>
          </a:p>
          <a:p>
            <a:r>
              <a:rPr lang="en-US" sz="1800" b="1" dirty="0"/>
              <a:t>Allied Health </a:t>
            </a:r>
            <a:r>
              <a:rPr lang="en-US" sz="1800" b="1" dirty="0" smtClean="0"/>
              <a:t>Professionals</a:t>
            </a:r>
            <a:endParaRPr lang="en-US" sz="1800" dirty="0"/>
          </a:p>
          <a:p>
            <a:r>
              <a:rPr lang="en-US" sz="1800" b="1" dirty="0"/>
              <a:t>Allopathic </a:t>
            </a:r>
            <a:r>
              <a:rPr lang="en-US" sz="1800" b="1" dirty="0" smtClean="0"/>
              <a:t>Doctors</a:t>
            </a:r>
          </a:p>
          <a:p>
            <a:r>
              <a:rPr lang="en-US" sz="1800" b="1" dirty="0" smtClean="0"/>
              <a:t>Finally the manpower at different level</a:t>
            </a:r>
          </a:p>
          <a:p>
            <a:pPr lvl="1"/>
            <a:r>
              <a:rPr lang="en-US" sz="1800" dirty="0"/>
              <a:t>Village and community level: </a:t>
            </a:r>
            <a:endParaRPr lang="en-US" sz="1800" dirty="0" smtClean="0"/>
          </a:p>
          <a:p>
            <a:pPr lvl="2"/>
            <a:r>
              <a:rPr lang="en-US" sz="1800" dirty="0" smtClean="0"/>
              <a:t>Two health worker (1 ASHA and 1 AWW with helper)</a:t>
            </a:r>
          </a:p>
          <a:p>
            <a:pPr lvl="2"/>
            <a:r>
              <a:rPr lang="en-US" sz="1800" dirty="0" smtClean="0"/>
              <a:t>Similarly 1 CHW in vulnerable urban area</a:t>
            </a:r>
          </a:p>
          <a:p>
            <a:pPr lvl="1"/>
            <a:r>
              <a:rPr lang="en-US" sz="1800" dirty="0"/>
              <a:t> </a:t>
            </a:r>
            <a:r>
              <a:rPr lang="en-US" sz="1800" dirty="0" smtClean="0"/>
              <a:t>Sub centre</a:t>
            </a:r>
          </a:p>
          <a:p>
            <a:pPr lvl="2"/>
            <a:r>
              <a:rPr lang="en-US" sz="1800" dirty="0" smtClean="0"/>
              <a:t>At least 2 ANM and one male health worker</a:t>
            </a:r>
          </a:p>
          <a:p>
            <a:pPr lvl="2"/>
            <a:r>
              <a:rPr lang="en-US" sz="1800" dirty="0" smtClean="0"/>
              <a:t>Supplementation with Rural Medical Practitioners</a:t>
            </a:r>
            <a:endParaRPr lang="en-US" sz="1800" dirty="0"/>
          </a:p>
          <a:p>
            <a:pPr lvl="1">
              <a:buNone/>
            </a:pPr>
            <a:r>
              <a:rPr lang="en-US" sz="1800" dirty="0" smtClean="0"/>
              <a:t>--Primary Health Centre</a:t>
            </a:r>
          </a:p>
          <a:p>
            <a:pPr lvl="2"/>
            <a:r>
              <a:rPr lang="en-US" sz="1800" dirty="0" smtClean="0"/>
              <a:t>In addition to IPHS, AYUSH Pharmacist, dentist, additional doctor and Male health worker</a:t>
            </a:r>
          </a:p>
          <a:p>
            <a:pPr lvl="1"/>
            <a:r>
              <a:rPr lang="en-US" sz="1800" dirty="0"/>
              <a:t>Community Health Centres level:</a:t>
            </a:r>
          </a:p>
          <a:p>
            <a:pPr lvl="2"/>
            <a:r>
              <a:rPr lang="en-US" sz="1800" dirty="0" smtClean="0"/>
              <a:t>Increase no. of staff nurse to 19 and additional male health worker, Physiotherapist.</a:t>
            </a:r>
            <a:endParaRPr lang="en-US" sz="1800" dirty="0"/>
          </a:p>
          <a:p>
            <a:pPr lvl="1">
              <a:buNone/>
            </a:pPr>
            <a:endParaRPr lang="en-US" sz="1800" dirty="0"/>
          </a:p>
          <a:p>
            <a:endParaRPr lang="en-US" sz="1800" dirty="0"/>
          </a:p>
          <a:p>
            <a:endParaRPr lang="en-US" sz="1800"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15962"/>
          </a:xfrm>
        </p:spPr>
        <p:txBody>
          <a:bodyPr>
            <a:noAutofit/>
          </a:bodyPr>
          <a:lstStyle/>
          <a:p>
            <a:pPr algn="l"/>
            <a:r>
              <a:rPr lang="en-US" sz="3200" b="1" dirty="0" smtClean="0"/>
              <a:t/>
            </a:r>
            <a:br>
              <a:rPr lang="en-US" sz="3200" b="1" dirty="0" smtClean="0"/>
            </a:br>
            <a:r>
              <a:rPr lang="en-US" sz="3200" b="1" dirty="0" smtClean="0"/>
              <a:t>Presentation </a:t>
            </a:r>
            <a:r>
              <a:rPr lang="en-US" sz="3200" b="1" dirty="0"/>
              <a:t>Outline:</a:t>
            </a:r>
            <a:r>
              <a:rPr lang="en-US" sz="3200" dirty="0"/>
              <a:t/>
            </a:r>
            <a:br>
              <a:rPr lang="en-US" sz="3200" dirty="0"/>
            </a:br>
            <a:endParaRPr lang="en-US" sz="3200" dirty="0"/>
          </a:p>
        </p:txBody>
      </p:sp>
      <p:sp>
        <p:nvSpPr>
          <p:cNvPr id="3" name="Content Placeholder 2"/>
          <p:cNvSpPr>
            <a:spLocks noGrp="1"/>
          </p:cNvSpPr>
          <p:nvPr>
            <p:ph idx="1"/>
          </p:nvPr>
        </p:nvSpPr>
        <p:spPr>
          <a:xfrm>
            <a:off x="457200" y="1219200"/>
            <a:ext cx="8229600" cy="5105400"/>
          </a:xfrm>
        </p:spPr>
        <p:txBody>
          <a:bodyPr>
            <a:normAutofit/>
          </a:bodyPr>
          <a:lstStyle/>
          <a:p>
            <a:pPr lvl="0">
              <a:lnSpc>
                <a:spcPct val="150000"/>
              </a:lnSpc>
            </a:pPr>
            <a:r>
              <a:rPr lang="en-US" sz="2000" b="1" dirty="0" smtClean="0"/>
              <a:t>Five </a:t>
            </a:r>
            <a:r>
              <a:rPr lang="en-US" sz="2000" b="1" dirty="0"/>
              <a:t>year </a:t>
            </a:r>
            <a:r>
              <a:rPr lang="en-US" sz="2000" b="1" dirty="0" smtClean="0"/>
              <a:t>plans: Brief History</a:t>
            </a:r>
            <a:endParaRPr lang="en-US" sz="2000" b="1" dirty="0"/>
          </a:p>
          <a:p>
            <a:pPr lvl="0">
              <a:lnSpc>
                <a:spcPct val="150000"/>
              </a:lnSpc>
            </a:pPr>
            <a:r>
              <a:rPr lang="en-US" sz="2000" b="1" dirty="0" smtClean="0"/>
              <a:t>Planning Commission: Constitution &amp; Functions </a:t>
            </a:r>
            <a:endParaRPr lang="en-US" sz="2000" b="1" dirty="0"/>
          </a:p>
          <a:p>
            <a:pPr lvl="0">
              <a:lnSpc>
                <a:spcPct val="150000"/>
              </a:lnSpc>
            </a:pPr>
            <a:r>
              <a:rPr lang="en-US" sz="2000" b="1" dirty="0"/>
              <a:t>Key Achievement in health sector during  11</a:t>
            </a:r>
            <a:r>
              <a:rPr lang="en-US" sz="2000" b="1" baseline="30000" dirty="0"/>
              <a:t>th</a:t>
            </a:r>
            <a:r>
              <a:rPr lang="en-US" sz="2000" b="1" dirty="0"/>
              <a:t> Five Year Plan </a:t>
            </a:r>
          </a:p>
          <a:p>
            <a:pPr lvl="0">
              <a:lnSpc>
                <a:spcPct val="150000"/>
              </a:lnSpc>
            </a:pPr>
            <a:r>
              <a:rPr lang="en-US" sz="2000" b="1" dirty="0"/>
              <a:t>Policy Papers concerned:</a:t>
            </a:r>
          </a:p>
          <a:p>
            <a:pPr lvl="1">
              <a:lnSpc>
                <a:spcPct val="150000"/>
              </a:lnSpc>
            </a:pPr>
            <a:r>
              <a:rPr lang="en-US" sz="2000" b="1" dirty="0"/>
              <a:t>High Level Expert Group on Health (HLEG) Recommendation</a:t>
            </a:r>
          </a:p>
          <a:p>
            <a:pPr lvl="1">
              <a:lnSpc>
                <a:spcPct val="150000"/>
              </a:lnSpc>
            </a:pPr>
            <a:r>
              <a:rPr lang="en-US" sz="2000" b="1" dirty="0"/>
              <a:t>Approach Paper for 12</a:t>
            </a:r>
            <a:r>
              <a:rPr lang="en-US" sz="2000" b="1" baseline="30000" dirty="0"/>
              <a:t>th</a:t>
            </a:r>
            <a:r>
              <a:rPr lang="en-US" sz="2000" b="1" dirty="0"/>
              <a:t> Plan</a:t>
            </a:r>
          </a:p>
          <a:p>
            <a:pPr lvl="0">
              <a:lnSpc>
                <a:spcPct val="150000"/>
              </a:lnSpc>
            </a:pPr>
            <a:r>
              <a:rPr lang="en-US" sz="2000" b="1" dirty="0"/>
              <a:t> Focus during 12</a:t>
            </a:r>
            <a:r>
              <a:rPr lang="en-US" sz="2000" b="1" baseline="30000" dirty="0"/>
              <a:t>th</a:t>
            </a:r>
            <a:r>
              <a:rPr lang="en-US" sz="2000" b="1" dirty="0"/>
              <a:t> Five Year Plan: </a:t>
            </a:r>
            <a:endParaRPr lang="en-US" sz="2000" b="1" dirty="0" smtClean="0"/>
          </a:p>
          <a:p>
            <a:pPr lvl="0">
              <a:lnSpc>
                <a:spcPct val="150000"/>
              </a:lnSpc>
              <a:buNone/>
            </a:pPr>
            <a:r>
              <a:rPr lang="en-US" sz="2000" b="1" dirty="0" smtClean="0"/>
              <a:t>         Report </a:t>
            </a:r>
            <a:r>
              <a:rPr lang="en-US" sz="2000" b="1" dirty="0"/>
              <a:t>of steering group on Health</a:t>
            </a:r>
          </a:p>
          <a:p>
            <a:pPr>
              <a:lnSpc>
                <a:spcPct val="150000"/>
              </a:lnSpc>
            </a:pPr>
            <a:endParaRPr lang="en-US" sz="2000" b="1"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381000"/>
            <a:ext cx="8305800" cy="6019800"/>
          </a:xfrm>
        </p:spPr>
        <p:txBody>
          <a:bodyPr>
            <a:normAutofit/>
          </a:bodyPr>
          <a:lstStyle/>
          <a:p>
            <a:pPr>
              <a:lnSpc>
                <a:spcPct val="150000"/>
              </a:lnSpc>
            </a:pPr>
            <a:r>
              <a:rPr lang="en-US" sz="2000" dirty="0"/>
              <a:t>Enhance the quality of HRH education and training by introducing competency-based, health system-connected curricula and continuous education.</a:t>
            </a:r>
          </a:p>
          <a:p>
            <a:pPr>
              <a:lnSpc>
                <a:spcPct val="150000"/>
              </a:lnSpc>
            </a:pPr>
            <a:r>
              <a:rPr lang="en-US" sz="2000" dirty="0" smtClean="0"/>
              <a:t>Invest </a:t>
            </a:r>
            <a:r>
              <a:rPr lang="en-US" sz="2000" dirty="0"/>
              <a:t>in additional educational </a:t>
            </a:r>
            <a:r>
              <a:rPr lang="en-US" sz="2000" dirty="0" smtClean="0"/>
              <a:t>institutions</a:t>
            </a:r>
            <a:endParaRPr lang="en-US" sz="2000" dirty="0"/>
          </a:p>
          <a:p>
            <a:pPr>
              <a:lnSpc>
                <a:spcPct val="150000"/>
              </a:lnSpc>
            </a:pPr>
            <a:r>
              <a:rPr lang="en-US" sz="2000" dirty="0" smtClean="0"/>
              <a:t>Establish </a:t>
            </a:r>
            <a:r>
              <a:rPr lang="en-US" sz="2000" dirty="0"/>
              <a:t>District Health Knowledge Institutes (DHKIs).</a:t>
            </a:r>
          </a:p>
          <a:p>
            <a:pPr>
              <a:lnSpc>
                <a:spcPct val="150000"/>
              </a:lnSpc>
            </a:pPr>
            <a:r>
              <a:rPr lang="en-US" sz="2000" dirty="0" smtClean="0"/>
              <a:t>Strengthen </a:t>
            </a:r>
            <a:r>
              <a:rPr lang="en-US" sz="2000" dirty="0"/>
              <a:t>existing State and Regional Institutes of Family </a:t>
            </a:r>
            <a:r>
              <a:rPr lang="en-US" sz="2000" dirty="0" smtClean="0"/>
              <a:t>Welfare</a:t>
            </a:r>
            <a:endParaRPr lang="en-US" sz="2000" dirty="0"/>
          </a:p>
          <a:p>
            <a:pPr>
              <a:lnSpc>
                <a:spcPct val="150000"/>
              </a:lnSpc>
            </a:pPr>
            <a:r>
              <a:rPr lang="en-US" sz="2000" dirty="0" smtClean="0"/>
              <a:t>Establish </a:t>
            </a:r>
            <a:r>
              <a:rPr lang="en-US" sz="2000" dirty="0"/>
              <a:t>a dedicated training system for Community Health workers</a:t>
            </a:r>
          </a:p>
          <a:p>
            <a:pPr>
              <a:lnSpc>
                <a:spcPct val="150000"/>
              </a:lnSpc>
            </a:pPr>
            <a:r>
              <a:rPr lang="en-US" sz="2000" dirty="0" smtClean="0"/>
              <a:t>Establish </a:t>
            </a:r>
            <a:r>
              <a:rPr lang="en-US" sz="2000" dirty="0"/>
              <a:t>State Health Science Universities.</a:t>
            </a:r>
          </a:p>
          <a:p>
            <a:pPr>
              <a:lnSpc>
                <a:spcPct val="150000"/>
              </a:lnSpc>
            </a:pPr>
            <a:r>
              <a:rPr lang="en-US" sz="2000" dirty="0" smtClean="0"/>
              <a:t>Establish </a:t>
            </a:r>
            <a:r>
              <a:rPr lang="en-US" sz="2000" dirty="0"/>
              <a:t>the National Council for Human Resources in Health (</a:t>
            </a:r>
            <a:r>
              <a:rPr lang="en-US" sz="2000" dirty="0" err="1"/>
              <a:t>NCHRH</a:t>
            </a:r>
            <a:r>
              <a:rPr lang="en-US" sz="2000" dirty="0"/>
              <a:t>).</a:t>
            </a:r>
          </a:p>
          <a:p>
            <a:pPr>
              <a:lnSpc>
                <a:spcPct val="150000"/>
              </a:lnSpc>
            </a:pPr>
            <a:endParaRPr lang="en-US" sz="2000" dirty="0"/>
          </a:p>
          <a:p>
            <a:pPr>
              <a:lnSpc>
                <a:spcPct val="150000"/>
              </a:lnSpc>
            </a:pPr>
            <a:endParaRPr lang="en-US" sz="2000"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b="1" dirty="0" smtClean="0"/>
              <a:t>COMMUNITY PARTICIPATION AND CITIZEN ENGAGEMENT</a:t>
            </a:r>
            <a:endParaRPr lang="en-US" sz="2800" dirty="0"/>
          </a:p>
        </p:txBody>
      </p:sp>
      <p:sp>
        <p:nvSpPr>
          <p:cNvPr id="3" name="Content Placeholder 2"/>
          <p:cNvSpPr>
            <a:spLocks noGrp="1"/>
          </p:cNvSpPr>
          <p:nvPr>
            <p:ph idx="1"/>
          </p:nvPr>
        </p:nvSpPr>
        <p:spPr/>
        <p:txBody>
          <a:bodyPr>
            <a:normAutofit fontScale="25000" lnSpcReduction="20000"/>
          </a:bodyPr>
          <a:lstStyle/>
          <a:p>
            <a:pPr>
              <a:buNone/>
            </a:pPr>
            <a:r>
              <a:rPr lang="en-US" sz="8000" b="1" dirty="0"/>
              <a:t>COMMUNITY PARTICIPATION AND CITIZEN ENGAGEMENT:</a:t>
            </a:r>
            <a:endParaRPr lang="en-US" sz="8000" dirty="0"/>
          </a:p>
          <a:p>
            <a:pPr>
              <a:buNone/>
            </a:pPr>
            <a:endParaRPr lang="en-US" dirty="0"/>
          </a:p>
          <a:p>
            <a:pPr lvl="0">
              <a:lnSpc>
                <a:spcPct val="170000"/>
              </a:lnSpc>
            </a:pPr>
            <a:r>
              <a:rPr lang="en-US" sz="8000" dirty="0"/>
              <a:t>Transform existing Village Health Committees or Health and Sanitation Committees into participatory Health Councils</a:t>
            </a:r>
            <a:r>
              <a:rPr lang="en-US" sz="8000" dirty="0" smtClean="0"/>
              <a:t>.</a:t>
            </a:r>
            <a:r>
              <a:rPr lang="en-US" sz="8000" b="1" dirty="0"/>
              <a:t> </a:t>
            </a:r>
            <a:endParaRPr lang="en-US" sz="8000" dirty="0"/>
          </a:p>
          <a:p>
            <a:pPr lvl="0">
              <a:lnSpc>
                <a:spcPct val="170000"/>
              </a:lnSpc>
            </a:pPr>
            <a:r>
              <a:rPr lang="en-US" sz="8000" dirty="0"/>
              <a:t>Organize regular Health Assemblies</a:t>
            </a:r>
            <a:r>
              <a:rPr lang="en-US" sz="8000" dirty="0" smtClean="0"/>
              <a:t>.</a:t>
            </a:r>
            <a:endParaRPr lang="en-US" sz="8000" dirty="0"/>
          </a:p>
          <a:p>
            <a:pPr lvl="0">
              <a:lnSpc>
                <a:spcPct val="170000"/>
              </a:lnSpc>
            </a:pPr>
            <a:r>
              <a:rPr lang="en-US" sz="8000" dirty="0"/>
              <a:t>Enhance the role of elected representatives as well as Panchayati Raj institutions (in rural areas and local bodies in urban areas</a:t>
            </a:r>
            <a:r>
              <a:rPr lang="en-US" sz="8000" dirty="0" smtClean="0"/>
              <a:t>).</a:t>
            </a:r>
            <a:r>
              <a:rPr lang="en-US" sz="8000" dirty="0"/>
              <a:t> </a:t>
            </a:r>
          </a:p>
          <a:p>
            <a:pPr lvl="0">
              <a:lnSpc>
                <a:spcPct val="170000"/>
              </a:lnSpc>
            </a:pPr>
            <a:r>
              <a:rPr lang="en-US" sz="8000" dirty="0"/>
              <a:t>Strengthen the role of civil society and non-governmental Organizations</a:t>
            </a:r>
            <a:r>
              <a:rPr lang="en-US" sz="8000" dirty="0" smtClean="0"/>
              <a:t>.</a:t>
            </a:r>
            <a:endParaRPr lang="en-US" sz="8000" dirty="0"/>
          </a:p>
          <a:p>
            <a:pPr lvl="0">
              <a:lnSpc>
                <a:spcPct val="170000"/>
              </a:lnSpc>
            </a:pPr>
            <a:r>
              <a:rPr lang="en-US" sz="8000" dirty="0"/>
              <a:t>Institute a formal grievance redressal mechanism at the block level.</a:t>
            </a:r>
          </a:p>
          <a:p>
            <a:pPr>
              <a:lnSpc>
                <a:spcPct val="170000"/>
              </a:lnSpc>
              <a:buNone/>
            </a:pPr>
            <a:r>
              <a:rPr lang="en-US" sz="8000" b="1" dirty="0"/>
              <a:t> </a:t>
            </a:r>
            <a:endParaRPr lang="en-US" sz="8000" dirty="0"/>
          </a:p>
          <a:p>
            <a:pPr>
              <a:lnSpc>
                <a:spcPct val="170000"/>
              </a:lnSpc>
            </a:pPr>
            <a:endParaRPr lang="en-US" sz="6200" dirty="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b="1" dirty="0"/>
              <a:t> </a:t>
            </a:r>
            <a:r>
              <a:rPr lang="en-US" sz="2800" dirty="0"/>
              <a:t/>
            </a:r>
            <a:br>
              <a:rPr lang="en-US" sz="2800" dirty="0"/>
            </a:br>
            <a:r>
              <a:rPr lang="en-US" sz="2800" b="1" dirty="0"/>
              <a:t>ACCESS TO MEDICINES, VACCINES AND TECHNOLOGY:</a:t>
            </a:r>
            <a:r>
              <a:rPr lang="en-US" sz="2800" dirty="0"/>
              <a:t/>
            </a:r>
            <a:br>
              <a:rPr lang="en-US" sz="2800" dirty="0"/>
            </a:br>
            <a:endParaRPr lang="en-US" sz="2800" dirty="0"/>
          </a:p>
        </p:txBody>
      </p:sp>
      <p:sp>
        <p:nvSpPr>
          <p:cNvPr id="3" name="Content Placeholder 2"/>
          <p:cNvSpPr>
            <a:spLocks noGrp="1"/>
          </p:cNvSpPr>
          <p:nvPr>
            <p:ph idx="1"/>
          </p:nvPr>
        </p:nvSpPr>
        <p:spPr/>
        <p:txBody>
          <a:bodyPr>
            <a:normAutofit lnSpcReduction="10000"/>
          </a:bodyPr>
          <a:lstStyle/>
          <a:p>
            <a:pPr lvl="0">
              <a:lnSpc>
                <a:spcPct val="150000"/>
              </a:lnSpc>
            </a:pPr>
            <a:r>
              <a:rPr lang="en-US" sz="3100" b="1" dirty="0" smtClean="0"/>
              <a:t>Current Scenario:</a:t>
            </a:r>
          </a:p>
          <a:p>
            <a:pPr lvl="1">
              <a:lnSpc>
                <a:spcPct val="150000"/>
              </a:lnSpc>
              <a:buFont typeface="Wingdings" pitchFamily="2" charset="2"/>
              <a:buChar char="§"/>
            </a:pPr>
            <a:r>
              <a:rPr lang="en-US" sz="2200" dirty="0" smtClean="0"/>
              <a:t>Almost </a:t>
            </a:r>
            <a:r>
              <a:rPr lang="en-US" sz="2200" dirty="0"/>
              <a:t>74% of private out-of-pocket </a:t>
            </a:r>
            <a:r>
              <a:rPr lang="en-US" sz="2200" dirty="0" smtClean="0"/>
              <a:t>expenditures.</a:t>
            </a:r>
            <a:endParaRPr lang="en-US" sz="2200" dirty="0"/>
          </a:p>
          <a:p>
            <a:pPr lvl="1">
              <a:lnSpc>
                <a:spcPct val="150000"/>
              </a:lnSpc>
              <a:buFont typeface="Wingdings" pitchFamily="2" charset="2"/>
              <a:buChar char="§"/>
            </a:pPr>
            <a:r>
              <a:rPr lang="en-US" sz="2200" dirty="0"/>
              <a:t>Millions of Indian households have no access to </a:t>
            </a:r>
            <a:r>
              <a:rPr lang="en-US" sz="2200" dirty="0" smtClean="0"/>
              <a:t>medicines.</a:t>
            </a:r>
            <a:endParaRPr lang="en-US" sz="2200" dirty="0"/>
          </a:p>
          <a:p>
            <a:pPr lvl="1">
              <a:lnSpc>
                <a:spcPct val="150000"/>
              </a:lnSpc>
              <a:buFont typeface="Wingdings" pitchFamily="2" charset="2"/>
              <a:buChar char="§"/>
            </a:pPr>
            <a:r>
              <a:rPr lang="en-US" sz="2200" dirty="0"/>
              <a:t>Drug prices have risen sharply in recent </a:t>
            </a:r>
            <a:r>
              <a:rPr lang="en-US" sz="2200" dirty="0" smtClean="0"/>
              <a:t>decades.</a:t>
            </a:r>
            <a:endParaRPr lang="en-US" sz="2200" dirty="0"/>
          </a:p>
          <a:p>
            <a:pPr lvl="1">
              <a:lnSpc>
                <a:spcPct val="150000"/>
              </a:lnSpc>
              <a:buFont typeface="Wingdings" pitchFamily="2" charset="2"/>
              <a:buChar char="§"/>
            </a:pPr>
            <a:r>
              <a:rPr lang="en-US" sz="2200" dirty="0"/>
              <a:t>India's dynamic domestic generic industry is at risk of takeover by multinational </a:t>
            </a:r>
            <a:r>
              <a:rPr lang="en-US" sz="2200" dirty="0" smtClean="0"/>
              <a:t>companies.</a:t>
            </a:r>
            <a:endParaRPr lang="en-US" sz="2200" dirty="0"/>
          </a:p>
          <a:p>
            <a:pPr lvl="1">
              <a:lnSpc>
                <a:spcPct val="150000"/>
              </a:lnSpc>
              <a:buFont typeface="Wingdings" pitchFamily="2" charset="2"/>
              <a:buChar char="§"/>
            </a:pPr>
            <a:r>
              <a:rPr lang="en-US" sz="2200" dirty="0"/>
              <a:t>The market is flooded by irrational, nonessential, and even hazardous </a:t>
            </a:r>
            <a:r>
              <a:rPr lang="en-US" sz="2200" dirty="0" smtClean="0"/>
              <a:t>drugs.</a:t>
            </a:r>
            <a:endParaRPr lang="en-US" dirty="0"/>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3200" b="1" dirty="0"/>
              <a:t>Recommendations:</a:t>
            </a:r>
            <a:r>
              <a:rPr lang="en-US" sz="3200" dirty="0"/>
              <a:t/>
            </a:r>
            <a:br>
              <a:rPr lang="en-US" sz="3200" dirty="0"/>
            </a:br>
            <a:endParaRPr lang="en-US" sz="3200" dirty="0"/>
          </a:p>
        </p:txBody>
      </p:sp>
      <p:sp>
        <p:nvSpPr>
          <p:cNvPr id="3" name="Content Placeholder 2"/>
          <p:cNvSpPr>
            <a:spLocks noGrp="1"/>
          </p:cNvSpPr>
          <p:nvPr>
            <p:ph idx="1"/>
          </p:nvPr>
        </p:nvSpPr>
        <p:spPr>
          <a:xfrm>
            <a:off x="381000" y="1066800"/>
            <a:ext cx="8534400" cy="5334000"/>
          </a:xfrm>
        </p:spPr>
        <p:txBody>
          <a:bodyPr>
            <a:noAutofit/>
          </a:bodyPr>
          <a:lstStyle/>
          <a:p>
            <a:pPr lvl="0"/>
            <a:r>
              <a:rPr lang="en-US" sz="2000" dirty="0"/>
              <a:t>Enforce price controls and price regulation especially on essential drugs.</a:t>
            </a:r>
          </a:p>
          <a:p>
            <a:pPr lvl="0"/>
            <a:r>
              <a:rPr lang="en-US" sz="2000" dirty="0"/>
              <a:t>Revise and expand the Essential Drugs List.</a:t>
            </a:r>
          </a:p>
          <a:p>
            <a:pPr lvl="0"/>
            <a:r>
              <a:rPr lang="en-US" sz="2000" dirty="0"/>
              <a:t>Strengthen the public sector to protect the capacity of domestic drug and vaccines industry to meet national needs.</a:t>
            </a:r>
          </a:p>
          <a:p>
            <a:pPr lvl="0"/>
            <a:r>
              <a:rPr lang="en-US" sz="2000" dirty="0"/>
              <a:t>Ensure the rational use of drugs.</a:t>
            </a:r>
          </a:p>
          <a:p>
            <a:pPr lvl="0"/>
            <a:r>
              <a:rPr lang="en-US" sz="2000" dirty="0"/>
              <a:t>Set up national and state drug supply logistics corporations.</a:t>
            </a:r>
          </a:p>
          <a:p>
            <a:pPr lvl="0"/>
            <a:r>
              <a:rPr lang="en-US" sz="2000" dirty="0"/>
              <a:t>Protect the safeguards provided by the Indian patents law and the TRIPS Agreement against the country's ability to produce essential drugs.</a:t>
            </a:r>
          </a:p>
          <a:p>
            <a:pPr lvl="0"/>
            <a:r>
              <a:rPr lang="en-US" sz="2000" dirty="0"/>
              <a:t>Empower the Ministry of Health and Family Welfare to strengthen the drug regulatory system.</a:t>
            </a:r>
          </a:p>
          <a:p>
            <a:endParaRPr lang="en-US" sz="2000" dirty="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b="1" dirty="0"/>
              <a:t>MANAGEMENT AND INSTITUTIONAL REFORMS    </a:t>
            </a:r>
            <a:r>
              <a:rPr lang="en-US" sz="2800" dirty="0"/>
              <a:t/>
            </a:r>
            <a:br>
              <a:rPr lang="en-US" sz="2800" dirty="0"/>
            </a:br>
            <a:endParaRPr lang="en-US" sz="2800" dirty="0"/>
          </a:p>
        </p:txBody>
      </p:sp>
      <p:sp>
        <p:nvSpPr>
          <p:cNvPr id="3" name="Content Placeholder 2"/>
          <p:cNvSpPr>
            <a:spLocks noGrp="1"/>
          </p:cNvSpPr>
          <p:nvPr>
            <p:ph idx="1"/>
          </p:nvPr>
        </p:nvSpPr>
        <p:spPr>
          <a:xfrm>
            <a:off x="381000" y="1143000"/>
            <a:ext cx="8534400" cy="5410200"/>
          </a:xfrm>
        </p:spPr>
        <p:txBody>
          <a:bodyPr>
            <a:noAutofit/>
          </a:bodyPr>
          <a:lstStyle/>
          <a:p>
            <a:pPr>
              <a:buNone/>
            </a:pPr>
            <a:r>
              <a:rPr lang="en-US" sz="2000" b="1" dirty="0"/>
              <a:t>Managerial reforms:</a:t>
            </a:r>
            <a:r>
              <a:rPr lang="en-US" sz="2000" dirty="0"/>
              <a:t> </a:t>
            </a:r>
          </a:p>
          <a:p>
            <a:r>
              <a:rPr lang="en-US" sz="2000" b="1" dirty="0"/>
              <a:t>Recommendations:</a:t>
            </a:r>
            <a:endParaRPr lang="en-US" sz="1600" dirty="0"/>
          </a:p>
          <a:p>
            <a:pPr lvl="0"/>
            <a:r>
              <a:rPr lang="en-US" sz="2000" dirty="0"/>
              <a:t>Introduce All India and state level Public Health Service Cadres </a:t>
            </a:r>
            <a:r>
              <a:rPr lang="en-US" sz="2000" dirty="0" smtClean="0"/>
              <a:t>&amp; </a:t>
            </a:r>
            <a:r>
              <a:rPr lang="en-US" sz="2000" dirty="0"/>
              <a:t>specialized state level Health Systems Management Cadre</a:t>
            </a:r>
            <a:r>
              <a:rPr lang="en-US" sz="2000" dirty="0" smtClean="0"/>
              <a:t>.</a:t>
            </a:r>
          </a:p>
          <a:p>
            <a:pPr lvl="0"/>
            <a:endParaRPr lang="en-US" sz="1600" dirty="0"/>
          </a:p>
          <a:p>
            <a:pPr lvl="0"/>
            <a:r>
              <a:rPr lang="en-US" sz="2000" dirty="0"/>
              <a:t>Adopt better human resource practices </a:t>
            </a:r>
            <a:r>
              <a:rPr lang="en-US" sz="2000" dirty="0" smtClean="0"/>
              <a:t>and </a:t>
            </a:r>
            <a:r>
              <a:rPr lang="en-US" sz="2000" dirty="0"/>
              <a:t>assure career tracks for competency-based professional advancement</a:t>
            </a:r>
            <a:r>
              <a:rPr lang="en-US" sz="2000" dirty="0" smtClean="0"/>
              <a:t>.</a:t>
            </a:r>
          </a:p>
          <a:p>
            <a:pPr lvl="0">
              <a:buNone/>
            </a:pPr>
            <a:endParaRPr lang="en-US" sz="1600" dirty="0"/>
          </a:p>
          <a:p>
            <a:pPr lvl="0"/>
            <a:r>
              <a:rPr lang="en-US" sz="2000" dirty="0"/>
              <a:t>Develop a national health information technology </a:t>
            </a:r>
            <a:r>
              <a:rPr lang="en-US" sz="2000" dirty="0" smtClean="0"/>
              <a:t>network</a:t>
            </a:r>
          </a:p>
          <a:p>
            <a:pPr lvl="0">
              <a:buNone/>
            </a:pPr>
            <a:endParaRPr lang="en-US" sz="1600" dirty="0"/>
          </a:p>
          <a:p>
            <a:pPr lvl="0"/>
            <a:r>
              <a:rPr lang="en-US" sz="2000" dirty="0"/>
              <a:t>Ensure strong linkages and synergies between management and regulatory reforms and ensure accountability to patients and communities</a:t>
            </a:r>
            <a:r>
              <a:rPr lang="en-US" sz="2000" dirty="0" smtClean="0"/>
              <a:t>.</a:t>
            </a:r>
          </a:p>
          <a:p>
            <a:pPr lvl="0">
              <a:buNone/>
            </a:pPr>
            <a:endParaRPr lang="en-US" sz="1600" dirty="0"/>
          </a:p>
          <a:p>
            <a:pPr lvl="0"/>
            <a:r>
              <a:rPr lang="en-US" sz="2000" dirty="0"/>
              <a:t>Establish financing and budgeting systems to streamline fund flow. </a:t>
            </a:r>
            <a:endParaRPr lang="en-US" sz="2000" dirty="0" smtClean="0"/>
          </a:p>
          <a:p>
            <a:pPr lvl="0">
              <a:buNone/>
            </a:pPr>
            <a:endParaRPr lang="en-US" sz="2000" dirty="0" smtClean="0"/>
          </a:p>
          <a:p>
            <a:pPr lvl="0"/>
            <a:r>
              <a:rPr lang="en-US" sz="2000" dirty="0" smtClean="0"/>
              <a:t>Invest in health research</a:t>
            </a:r>
            <a:endParaRPr lang="en-US" sz="1600"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8458200" cy="5943600"/>
          </a:xfrm>
        </p:spPr>
        <p:txBody>
          <a:bodyPr>
            <a:noAutofit/>
          </a:bodyPr>
          <a:lstStyle/>
          <a:p>
            <a:pPr lvl="0"/>
            <a:r>
              <a:rPr lang="en-US" sz="2000" dirty="0" smtClean="0"/>
              <a:t>The committee recommend the establishment of the following agencies:</a:t>
            </a:r>
          </a:p>
          <a:p>
            <a:pPr lvl="1"/>
            <a:r>
              <a:rPr lang="en-US" sz="2000" b="1" dirty="0" smtClean="0"/>
              <a:t>National Health Regulatory and Development Authority (NHRDA):</a:t>
            </a:r>
            <a:r>
              <a:rPr lang="en-US" sz="2000" dirty="0" smtClean="0"/>
              <a:t> The main functions of the NHRDA will be to regulate and monitor public and private health care providers, with powers of enforcement and redressal.</a:t>
            </a:r>
          </a:p>
          <a:p>
            <a:pPr lvl="0">
              <a:buNone/>
            </a:pPr>
            <a:r>
              <a:rPr lang="en-US" sz="2000" b="1" dirty="0" smtClean="0"/>
              <a:t>          Three Units:</a:t>
            </a:r>
          </a:p>
          <a:p>
            <a:pPr lvl="2"/>
            <a:r>
              <a:rPr lang="en-US" sz="1800" dirty="0" smtClean="0"/>
              <a:t>The System Support Unit (SSU):</a:t>
            </a:r>
          </a:p>
          <a:p>
            <a:pPr lvl="2"/>
            <a:r>
              <a:rPr lang="en-US" sz="1800" dirty="0" smtClean="0"/>
              <a:t> The National Health and Medical Facilities Accreditation Unit (NHMFAU):</a:t>
            </a:r>
          </a:p>
          <a:p>
            <a:pPr lvl="2"/>
            <a:r>
              <a:rPr lang="en-US" sz="1800" dirty="0" smtClean="0"/>
              <a:t> The Health System Evaluation Unit (HSEU):</a:t>
            </a:r>
          </a:p>
          <a:p>
            <a:pPr lvl="1"/>
            <a:endParaRPr lang="en-US" sz="1800" dirty="0" smtClean="0"/>
          </a:p>
          <a:p>
            <a:pPr lvl="1"/>
            <a:r>
              <a:rPr lang="en-US" sz="1800" b="1" dirty="0"/>
              <a:t>National Drug Regulatory and Development Authority (NDRDA</a:t>
            </a:r>
            <a:r>
              <a:rPr lang="en-US" sz="1800" b="1" dirty="0" smtClean="0"/>
              <a:t>):</a:t>
            </a:r>
            <a:endParaRPr lang="en-US" sz="1800" b="1" dirty="0"/>
          </a:p>
          <a:p>
            <a:pPr lvl="1"/>
            <a:r>
              <a:rPr lang="en-US" sz="1800" b="1" dirty="0"/>
              <a:t>National Health Promotion and Protection Trust (NHPPT): </a:t>
            </a:r>
          </a:p>
          <a:p>
            <a:endParaRPr lang="en-US" sz="2000" dirty="0" smtClean="0"/>
          </a:p>
          <a:p>
            <a:pPr lvl="0">
              <a:buNone/>
            </a:pPr>
            <a:r>
              <a:rPr lang="en-US" sz="2800" dirty="0" smtClean="0"/>
              <a:t>            </a:t>
            </a:r>
            <a:endParaRPr lang="en-US" sz="1800" dirty="0" smtClean="0"/>
          </a:p>
          <a:p>
            <a:endParaRPr lang="en-US" sz="2800" dirty="0" smtClean="0"/>
          </a:p>
          <a:p>
            <a:endParaRPr lang="en-US" sz="4000"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620000" cy="792162"/>
          </a:xfrm>
        </p:spPr>
        <p:txBody>
          <a:bodyPr>
            <a:normAutofit/>
          </a:bodyPr>
          <a:lstStyle/>
          <a:p>
            <a:pPr algn="l"/>
            <a:r>
              <a:rPr lang="en-US" sz="3200" b="1" dirty="0" smtClean="0"/>
              <a:t>Actual framework for 12</a:t>
            </a:r>
            <a:r>
              <a:rPr lang="en-US" sz="3200" b="1" baseline="30000" dirty="0" smtClean="0"/>
              <a:t>th</a:t>
            </a:r>
            <a:r>
              <a:rPr lang="en-US" sz="3200" b="1" dirty="0" smtClean="0"/>
              <a:t> Plan</a:t>
            </a:r>
            <a:endParaRPr lang="en-US" sz="3200" b="1" dirty="0"/>
          </a:p>
        </p:txBody>
      </p:sp>
      <p:sp>
        <p:nvSpPr>
          <p:cNvPr id="3" name="Content Placeholder 2"/>
          <p:cNvSpPr>
            <a:spLocks noGrp="1"/>
          </p:cNvSpPr>
          <p:nvPr>
            <p:ph idx="1"/>
          </p:nvPr>
        </p:nvSpPr>
        <p:spPr/>
        <p:txBody>
          <a:bodyPr>
            <a:normAutofit/>
          </a:bodyPr>
          <a:lstStyle/>
          <a:p>
            <a:pPr lvl="0"/>
            <a:r>
              <a:rPr lang="en-US" sz="2400" dirty="0"/>
              <a:t>A Renewed Commitment to Public Health:</a:t>
            </a:r>
          </a:p>
          <a:p>
            <a:pPr lvl="0"/>
            <a:r>
              <a:rPr lang="en-US" sz="2400" dirty="0"/>
              <a:t>Review of the health system during the previous Plan:</a:t>
            </a:r>
          </a:p>
          <a:p>
            <a:pPr lvl="0"/>
            <a:r>
              <a:rPr lang="en-US" sz="2400" dirty="0"/>
              <a:t>Identifying Structural Problems</a:t>
            </a:r>
            <a:r>
              <a:rPr lang="en-US" sz="2400" dirty="0" smtClean="0"/>
              <a:t>:</a:t>
            </a:r>
            <a:r>
              <a:rPr lang="en-US" sz="2400" dirty="0"/>
              <a:t> </a:t>
            </a:r>
          </a:p>
          <a:p>
            <a:pPr>
              <a:buNone/>
            </a:pPr>
            <a:r>
              <a:rPr lang="en-US" sz="2400" dirty="0"/>
              <a:t> </a:t>
            </a:r>
          </a:p>
          <a:p>
            <a:pPr lvl="0"/>
            <a:r>
              <a:rPr lang="en-US" sz="2400" dirty="0"/>
              <a:t>Goals for Health Systems:</a:t>
            </a:r>
          </a:p>
          <a:p>
            <a:pPr lvl="0">
              <a:buNone/>
            </a:pPr>
            <a:r>
              <a:rPr lang="en-US" sz="2400" dirty="0" smtClean="0"/>
              <a:t>   National </a:t>
            </a:r>
            <a:r>
              <a:rPr lang="en-US" sz="2400" dirty="0"/>
              <a:t>Health Outcome Goals for the 12th Plan:</a:t>
            </a:r>
          </a:p>
          <a:p>
            <a:endParaRPr lang="en-US" sz="2400" dirty="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b="1" dirty="0" smtClean="0"/>
              <a:t>Maternal Mortality Ratio</a:t>
            </a:r>
            <a:endParaRPr lang="en-US" sz="3200" b="1" dirty="0"/>
          </a:p>
        </p:txBody>
      </p:sp>
      <p:sp>
        <p:nvSpPr>
          <p:cNvPr id="3" name="Content Placeholder 2"/>
          <p:cNvSpPr>
            <a:spLocks noGrp="1"/>
          </p:cNvSpPr>
          <p:nvPr>
            <p:ph idx="1"/>
          </p:nvPr>
        </p:nvSpPr>
        <p:spPr/>
        <p:txBody>
          <a:bodyPr/>
          <a:lstStyle/>
          <a:p>
            <a:pPr>
              <a:buNone/>
            </a:pPr>
            <a:endParaRPr lang="en-US" dirty="0" smtClean="0"/>
          </a:p>
          <a:p>
            <a:endParaRPr lang="en-US" dirty="0"/>
          </a:p>
        </p:txBody>
      </p:sp>
      <p:pic>
        <p:nvPicPr>
          <p:cNvPr id="4" name="Picture 3"/>
          <p:cNvPicPr/>
          <p:nvPr/>
        </p:nvPicPr>
        <p:blipFill>
          <a:blip r:embed="rId2"/>
          <a:srcRect/>
          <a:stretch>
            <a:fillRect/>
          </a:stretch>
        </p:blipFill>
        <p:spPr bwMode="auto">
          <a:xfrm>
            <a:off x="609600" y="1676400"/>
            <a:ext cx="8077200" cy="48006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b="1" dirty="0" smtClean="0"/>
              <a:t>Infant Mortality Rate</a:t>
            </a:r>
            <a:endParaRPr lang="en-US" sz="3200" b="1" dirty="0"/>
          </a:p>
        </p:txBody>
      </p:sp>
      <p:pic>
        <p:nvPicPr>
          <p:cNvPr id="4" name="Content Placeholder 3"/>
          <p:cNvPicPr>
            <a:picLocks noGrp="1"/>
          </p:cNvPicPr>
          <p:nvPr>
            <p:ph idx="1"/>
          </p:nvPr>
        </p:nvPicPr>
        <p:blipFill>
          <a:blip r:embed="rId2"/>
          <a:srcRect/>
          <a:stretch>
            <a:fillRect/>
          </a:stretch>
        </p:blipFill>
        <p:spPr bwMode="auto">
          <a:xfrm>
            <a:off x="457200" y="1295400"/>
            <a:ext cx="8229600" cy="51816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b="1" dirty="0" smtClean="0"/>
              <a:t>Total Fertility Rate</a:t>
            </a:r>
            <a:endParaRPr lang="en-US" sz="3200" b="1" dirty="0"/>
          </a:p>
        </p:txBody>
      </p:sp>
      <p:pic>
        <p:nvPicPr>
          <p:cNvPr id="4" name="Content Placeholder 3"/>
          <p:cNvPicPr>
            <a:picLocks noGrp="1"/>
          </p:cNvPicPr>
          <p:nvPr>
            <p:ph idx="1"/>
          </p:nvPr>
        </p:nvPicPr>
        <p:blipFill>
          <a:blip r:embed="rId2"/>
          <a:srcRect/>
          <a:stretch>
            <a:fillRect/>
          </a:stretch>
        </p:blipFill>
        <p:spPr bwMode="auto">
          <a:xfrm>
            <a:off x="457200" y="1632154"/>
            <a:ext cx="8305800" cy="4768646"/>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5410200" cy="639762"/>
          </a:xfrm>
        </p:spPr>
        <p:txBody>
          <a:bodyPr>
            <a:normAutofit/>
          </a:bodyPr>
          <a:lstStyle/>
          <a:p>
            <a:pPr algn="l"/>
            <a:r>
              <a:rPr lang="en-US" sz="3200" b="1" dirty="0" smtClean="0"/>
              <a:t>History:</a:t>
            </a:r>
            <a:endParaRPr lang="en-US" sz="3200" b="1" dirty="0"/>
          </a:p>
        </p:txBody>
      </p:sp>
      <p:sp>
        <p:nvSpPr>
          <p:cNvPr id="3" name="Content Placeholder 2"/>
          <p:cNvSpPr>
            <a:spLocks noGrp="1"/>
          </p:cNvSpPr>
          <p:nvPr>
            <p:ph idx="1"/>
          </p:nvPr>
        </p:nvSpPr>
        <p:spPr>
          <a:xfrm>
            <a:off x="457200" y="1143000"/>
            <a:ext cx="8458200" cy="5257800"/>
          </a:xfrm>
        </p:spPr>
        <p:txBody>
          <a:bodyPr>
            <a:noAutofit/>
          </a:bodyPr>
          <a:lstStyle/>
          <a:p>
            <a:pPr>
              <a:lnSpc>
                <a:spcPct val="150000"/>
              </a:lnSpc>
            </a:pPr>
            <a:r>
              <a:rPr lang="en-US" sz="2000" dirty="0"/>
              <a:t>"The Constitution of India has guaranteed </a:t>
            </a:r>
            <a:r>
              <a:rPr lang="en-US" sz="2000" dirty="0" smtClean="0"/>
              <a:t>certain Fundamental </a:t>
            </a:r>
            <a:r>
              <a:rPr lang="en-US" sz="2000" dirty="0"/>
              <a:t>Rights to the citizens of </a:t>
            </a:r>
            <a:r>
              <a:rPr lang="en-US" sz="2000" dirty="0" smtClean="0"/>
              <a:t>India:</a:t>
            </a:r>
            <a:endParaRPr lang="en-US" sz="2000" dirty="0"/>
          </a:p>
          <a:p>
            <a:pPr lvl="1">
              <a:lnSpc>
                <a:spcPct val="150000"/>
              </a:lnSpc>
            </a:pPr>
            <a:r>
              <a:rPr lang="en-US" sz="2000" dirty="0"/>
              <a:t>That the citizens, men and women equally, have the right to an adequate means of livelihood </a:t>
            </a:r>
            <a:r>
              <a:rPr lang="en-US" sz="2000" dirty="0" smtClean="0"/>
              <a:t>;</a:t>
            </a:r>
            <a:endParaRPr lang="en-US" sz="2000" dirty="0"/>
          </a:p>
          <a:p>
            <a:pPr lvl="1">
              <a:lnSpc>
                <a:spcPct val="150000"/>
              </a:lnSpc>
            </a:pPr>
            <a:r>
              <a:rPr lang="en-US" sz="2000" dirty="0"/>
              <a:t>The ownership and control of the material resources of the community are so distributed as best to sub serve the common good ; and</a:t>
            </a:r>
          </a:p>
          <a:p>
            <a:pPr lvl="1">
              <a:lnSpc>
                <a:spcPct val="150000"/>
              </a:lnSpc>
            </a:pPr>
            <a:r>
              <a:rPr lang="en-US" sz="2000" dirty="0"/>
              <a:t>The operation of the economic system does not result in the concentration of wealth and means of production to the common detriment.</a:t>
            </a:r>
          </a:p>
          <a:p>
            <a:pPr>
              <a:lnSpc>
                <a:spcPct val="150000"/>
              </a:lnSpc>
            </a:pPr>
            <a:endParaRPr lang="en-US" sz="2000"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b="1" dirty="0" smtClean="0"/>
              <a:t>Underweight Children</a:t>
            </a:r>
            <a:endParaRPr lang="en-US" sz="3200" b="1" dirty="0"/>
          </a:p>
        </p:txBody>
      </p:sp>
      <p:pic>
        <p:nvPicPr>
          <p:cNvPr id="4" name="Content Placeholder 3"/>
          <p:cNvPicPr>
            <a:picLocks noGrp="1"/>
          </p:cNvPicPr>
          <p:nvPr>
            <p:ph idx="1"/>
          </p:nvPr>
        </p:nvPicPr>
        <p:blipFill>
          <a:blip r:embed="rId2"/>
          <a:srcRect/>
          <a:stretch>
            <a:fillRect/>
          </a:stretch>
        </p:blipFill>
        <p:spPr bwMode="auto">
          <a:xfrm>
            <a:off x="381000" y="1524000"/>
            <a:ext cx="8305800" cy="5029201"/>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b="1" dirty="0" smtClean="0"/>
              <a:t>Prevalence of Anaemia</a:t>
            </a:r>
            <a:endParaRPr lang="en-US" sz="3200" b="1" dirty="0"/>
          </a:p>
        </p:txBody>
      </p:sp>
      <p:pic>
        <p:nvPicPr>
          <p:cNvPr id="4" name="Content Placeholder 3"/>
          <p:cNvPicPr>
            <a:picLocks noGrp="1"/>
          </p:cNvPicPr>
          <p:nvPr>
            <p:ph idx="1"/>
          </p:nvPr>
        </p:nvPicPr>
        <p:blipFill>
          <a:blip r:embed="rId2"/>
          <a:srcRect/>
          <a:stretch>
            <a:fillRect/>
          </a:stretch>
        </p:blipFill>
        <p:spPr bwMode="auto">
          <a:xfrm>
            <a:off x="457200" y="1652692"/>
            <a:ext cx="8229600" cy="4824308"/>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b="1" dirty="0" smtClean="0"/>
              <a:t>Child Sex Ratio ( 0 t0 02 Year)</a:t>
            </a:r>
            <a:endParaRPr lang="en-US" sz="3200" b="1" dirty="0"/>
          </a:p>
        </p:txBody>
      </p:sp>
      <p:pic>
        <p:nvPicPr>
          <p:cNvPr id="4" name="Content Placeholder 3"/>
          <p:cNvPicPr>
            <a:picLocks noGrp="1"/>
          </p:cNvPicPr>
          <p:nvPr>
            <p:ph idx="1"/>
          </p:nvPr>
        </p:nvPicPr>
        <p:blipFill>
          <a:blip r:embed="rId2"/>
          <a:srcRect/>
          <a:stretch>
            <a:fillRect/>
          </a:stretch>
        </p:blipFill>
        <p:spPr bwMode="auto">
          <a:xfrm>
            <a:off x="457200" y="1524000"/>
            <a:ext cx="8229600" cy="4952999"/>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b="1" dirty="0" smtClean="0"/>
              <a:t>Out of Pocket Expenditure</a:t>
            </a:r>
            <a:endParaRPr lang="en-US" sz="3200" b="1" dirty="0"/>
          </a:p>
        </p:txBody>
      </p:sp>
      <p:pic>
        <p:nvPicPr>
          <p:cNvPr id="4" name="Content Placeholder 3"/>
          <p:cNvPicPr>
            <a:picLocks noGrp="1"/>
          </p:cNvPicPr>
          <p:nvPr>
            <p:ph idx="1"/>
          </p:nvPr>
        </p:nvPicPr>
        <p:blipFill>
          <a:blip r:embed="rId2"/>
          <a:srcRect/>
          <a:stretch>
            <a:fillRect/>
          </a:stretch>
        </p:blipFill>
        <p:spPr bwMode="auto">
          <a:xfrm>
            <a:off x="457200" y="1714688"/>
            <a:ext cx="8229600" cy="4296987"/>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077200" cy="792162"/>
          </a:xfrm>
        </p:spPr>
        <p:txBody>
          <a:bodyPr>
            <a:noAutofit/>
          </a:bodyPr>
          <a:lstStyle/>
          <a:p>
            <a:pPr algn="l"/>
            <a:r>
              <a:rPr lang="en-US" sz="3200" b="1" dirty="0"/>
              <a:t>National Health Programmes:</a:t>
            </a:r>
            <a:r>
              <a:rPr lang="en-US" sz="3200" dirty="0"/>
              <a:t/>
            </a:r>
            <a:br>
              <a:rPr lang="en-US" sz="3200" dirty="0"/>
            </a:br>
            <a:endParaRPr lang="en-US" sz="3200" dirty="0"/>
          </a:p>
        </p:txBody>
      </p:sp>
      <p:pic>
        <p:nvPicPr>
          <p:cNvPr id="4" name="Content Placeholder 3"/>
          <p:cNvPicPr>
            <a:picLocks noGrp="1"/>
          </p:cNvPicPr>
          <p:nvPr>
            <p:ph idx="1"/>
          </p:nvPr>
        </p:nvPicPr>
        <p:blipFill>
          <a:blip r:embed="rId2"/>
          <a:srcRect/>
          <a:stretch>
            <a:fillRect/>
          </a:stretch>
        </p:blipFill>
        <p:spPr bwMode="auto">
          <a:xfrm>
            <a:off x="457200" y="1048618"/>
            <a:ext cx="8305800" cy="5428381"/>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848600" cy="639762"/>
          </a:xfrm>
        </p:spPr>
        <p:txBody>
          <a:bodyPr>
            <a:noAutofit/>
          </a:bodyPr>
          <a:lstStyle/>
          <a:p>
            <a:pPr algn="l"/>
            <a:r>
              <a:rPr lang="en-US" sz="3200" b="1" dirty="0" smtClean="0"/>
              <a:t/>
            </a:r>
            <a:br>
              <a:rPr lang="en-US" sz="3200" b="1" dirty="0" smtClean="0"/>
            </a:br>
            <a:r>
              <a:rPr lang="en-US" sz="3200" b="1" dirty="0" smtClean="0"/>
              <a:t>Health Information System:</a:t>
            </a:r>
            <a:r>
              <a:rPr lang="en-US" sz="3200" dirty="0" smtClean="0"/>
              <a:t/>
            </a:r>
            <a:br>
              <a:rPr lang="en-US" sz="3200" dirty="0" smtClean="0"/>
            </a:br>
            <a:endParaRPr lang="en-US" sz="3200" dirty="0"/>
          </a:p>
        </p:txBody>
      </p:sp>
      <p:sp>
        <p:nvSpPr>
          <p:cNvPr id="3" name="Content Placeholder 2"/>
          <p:cNvSpPr>
            <a:spLocks noGrp="1"/>
          </p:cNvSpPr>
          <p:nvPr>
            <p:ph idx="1"/>
          </p:nvPr>
        </p:nvSpPr>
        <p:spPr>
          <a:xfrm>
            <a:off x="457200" y="1066800"/>
            <a:ext cx="8229600" cy="5486400"/>
          </a:xfrm>
        </p:spPr>
        <p:txBody>
          <a:bodyPr>
            <a:normAutofit/>
          </a:bodyPr>
          <a:lstStyle/>
          <a:p>
            <a:pPr>
              <a:buNone/>
            </a:pPr>
            <a:r>
              <a:rPr lang="en-US" sz="2000" b="1" dirty="0" smtClean="0"/>
              <a:t>A composite HIS should incorporate the following</a:t>
            </a:r>
            <a:r>
              <a:rPr lang="en-US" sz="2000" b="1" dirty="0" smtClean="0"/>
              <a:t>:</a:t>
            </a:r>
          </a:p>
          <a:p>
            <a:pPr>
              <a:buNone/>
            </a:pPr>
            <a:endParaRPr lang="en-US" sz="2000" b="1" dirty="0" smtClean="0"/>
          </a:p>
          <a:p>
            <a:pPr lvl="0"/>
            <a:r>
              <a:rPr lang="en-US" sz="2000" dirty="0" smtClean="0"/>
              <a:t>Universal registration of births, deaths and cause of death. Maternal and infant death reviews.</a:t>
            </a:r>
          </a:p>
          <a:p>
            <a:pPr lvl="0"/>
            <a:r>
              <a:rPr lang="en-US" sz="2000" dirty="0" smtClean="0"/>
              <a:t>Nutritional surveillance, in women in the reproductive age group and under six children, linked to the ICDS Programme.</a:t>
            </a:r>
          </a:p>
          <a:p>
            <a:pPr lvl="0"/>
            <a:r>
              <a:rPr lang="en-US" sz="2000" dirty="0" smtClean="0"/>
              <a:t>Disease surveillance</a:t>
            </a:r>
          </a:p>
          <a:p>
            <a:pPr lvl="0"/>
            <a:r>
              <a:rPr lang="en-US" sz="2000" dirty="0" smtClean="0"/>
              <a:t>Out-patient and in-patient information through Electronic Medical Records (</a:t>
            </a:r>
            <a:r>
              <a:rPr lang="en-US" sz="2000" dirty="0" err="1" smtClean="0"/>
              <a:t>EMR</a:t>
            </a:r>
            <a:r>
              <a:rPr lang="en-US" sz="2000" dirty="0" smtClean="0"/>
              <a:t>).</a:t>
            </a:r>
          </a:p>
          <a:p>
            <a:pPr lvl="0"/>
            <a:r>
              <a:rPr lang="en-US" sz="2000" dirty="0" smtClean="0"/>
              <a:t>Data </a:t>
            </a:r>
            <a:r>
              <a:rPr lang="en-US" sz="2000" dirty="0" smtClean="0"/>
              <a:t>on Human Resource within the public health system.</a:t>
            </a:r>
          </a:p>
          <a:p>
            <a:pPr lvl="0"/>
            <a:r>
              <a:rPr lang="en-US" sz="2000" dirty="0" smtClean="0"/>
              <a:t>Financial management in the public health system. </a:t>
            </a:r>
          </a:p>
          <a:p>
            <a:pPr lvl="0"/>
            <a:r>
              <a:rPr lang="en-US" sz="2000" dirty="0" smtClean="0"/>
              <a:t>Use of Communication and Information Technology (</a:t>
            </a:r>
            <a:r>
              <a:rPr lang="en-US" sz="2000" dirty="0" err="1" smtClean="0"/>
              <a:t>ICT</a:t>
            </a:r>
            <a:r>
              <a:rPr lang="en-US" sz="2000" dirty="0" smtClean="0"/>
              <a:t>) in medical education</a:t>
            </a:r>
          </a:p>
          <a:p>
            <a:pPr lvl="0"/>
            <a:r>
              <a:rPr lang="en-US" sz="2000" dirty="0" smtClean="0"/>
              <a:t>Tele-medicine and consultation </a:t>
            </a:r>
            <a:r>
              <a:rPr lang="en-US" sz="2000" dirty="0" smtClean="0"/>
              <a:t>support</a:t>
            </a:r>
            <a:endParaRPr lang="en-US" sz="2000" dirty="0"/>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33400" y="609600"/>
            <a:ext cx="8153400" cy="5516563"/>
          </a:xfrm>
        </p:spPr>
        <p:txBody>
          <a:bodyPr>
            <a:normAutofit/>
          </a:bodyPr>
          <a:lstStyle/>
          <a:p>
            <a:pPr lvl="0">
              <a:lnSpc>
                <a:spcPct val="150000"/>
              </a:lnSpc>
            </a:pPr>
            <a:r>
              <a:rPr lang="en-US" sz="2000" dirty="0" smtClean="0"/>
              <a:t>Nation-wide </a:t>
            </a:r>
            <a:r>
              <a:rPr lang="en-US" sz="2000" dirty="0" smtClean="0"/>
              <a:t>registries of clinical establishments, manufacturing units, drug-testing laboratories, licensed drugs and approved clinical </a:t>
            </a:r>
            <a:r>
              <a:rPr lang="en-US" sz="2000" dirty="0" smtClean="0"/>
              <a:t>trials.</a:t>
            </a:r>
            <a:endParaRPr lang="en-US" sz="2000" dirty="0" smtClean="0"/>
          </a:p>
          <a:p>
            <a:pPr lvl="0">
              <a:lnSpc>
                <a:spcPct val="150000"/>
              </a:lnSpc>
            </a:pPr>
            <a:r>
              <a:rPr lang="en-US" sz="2000" dirty="0" smtClean="0"/>
              <a:t> Access of public to their own health information and medical </a:t>
            </a:r>
            <a:r>
              <a:rPr lang="en-US" sz="2000" dirty="0" smtClean="0"/>
              <a:t>records</a:t>
            </a:r>
            <a:r>
              <a:rPr lang="en-US" sz="2000" dirty="0" smtClean="0"/>
              <a:t>.</a:t>
            </a:r>
            <a:endParaRPr lang="en-US" sz="2000" dirty="0" smtClean="0"/>
          </a:p>
          <a:p>
            <a:pPr lvl="0">
              <a:lnSpc>
                <a:spcPct val="150000"/>
              </a:lnSpc>
            </a:pPr>
            <a:r>
              <a:rPr lang="en-US" sz="2000" dirty="0" smtClean="0"/>
              <a:t>Programme Monitoring support for National Health </a:t>
            </a:r>
            <a:r>
              <a:rPr lang="en-US" sz="2000" dirty="0" smtClean="0"/>
              <a:t>Programmes</a:t>
            </a:r>
            <a:endParaRPr lang="en-US" sz="2000" dirty="0" smtClean="0"/>
          </a:p>
          <a:p>
            <a:pPr>
              <a:lnSpc>
                <a:spcPct val="150000"/>
              </a:lnSpc>
            </a:pPr>
            <a:r>
              <a:rPr lang="en-US" sz="2000" dirty="0" smtClean="0"/>
              <a:t>A computer with internet connectivity </a:t>
            </a:r>
            <a:r>
              <a:rPr lang="en-US" sz="2000" dirty="0" smtClean="0"/>
              <a:t> </a:t>
            </a:r>
            <a:r>
              <a:rPr lang="en-US" sz="2000" dirty="0" smtClean="0"/>
              <a:t>in </a:t>
            </a:r>
            <a:r>
              <a:rPr lang="en-US" sz="2000" dirty="0" smtClean="0"/>
              <a:t> </a:t>
            </a:r>
            <a:r>
              <a:rPr lang="en-US" sz="2000" dirty="0" smtClean="0"/>
              <a:t>every </a:t>
            </a:r>
            <a:r>
              <a:rPr lang="en-US" sz="2000" dirty="0" err="1" smtClean="0"/>
              <a:t>PHC</a:t>
            </a:r>
            <a:r>
              <a:rPr lang="en-US" sz="2000" dirty="0" smtClean="0"/>
              <a:t> and all higher health facilities </a:t>
            </a:r>
            <a:r>
              <a:rPr lang="en-US" sz="2000" dirty="0" smtClean="0"/>
              <a:t>.</a:t>
            </a:r>
          </a:p>
          <a:p>
            <a:pPr>
              <a:lnSpc>
                <a:spcPct val="150000"/>
              </a:lnSpc>
            </a:pPr>
            <a:r>
              <a:rPr lang="en-US" sz="2000" b="1" dirty="0" smtClean="0"/>
              <a:t>M-Health</a:t>
            </a:r>
            <a:r>
              <a:rPr lang="en-US" sz="2000" dirty="0" smtClean="0"/>
              <a:t>, the use of mobile phones to speed up transmission of data and reduce burden of </a:t>
            </a:r>
            <a:r>
              <a:rPr lang="en-US" sz="2000" dirty="0" smtClean="0"/>
              <a:t>work.</a:t>
            </a:r>
            <a:endParaRPr lang="en-US" sz="2000" dirty="0" smtClean="0"/>
          </a:p>
          <a:p>
            <a:pPr>
              <a:lnSpc>
                <a:spcPct val="150000"/>
              </a:lnSpc>
            </a:pPr>
            <a:endParaRPr lang="en-US" sz="2000" dirty="0"/>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382000" cy="1020762"/>
          </a:xfrm>
        </p:spPr>
        <p:txBody>
          <a:bodyPr>
            <a:noAutofit/>
          </a:bodyPr>
          <a:lstStyle/>
          <a:p>
            <a:pPr algn="l"/>
            <a:r>
              <a:rPr lang="en-US" sz="2800" b="1" dirty="0" smtClean="0"/>
              <a:t>Convergence with other Social Sector </a:t>
            </a:r>
            <a:r>
              <a:rPr lang="en-US" sz="2800" b="1" dirty="0" smtClean="0"/>
              <a:t>Programmes (Specially ICDS)</a:t>
            </a:r>
            <a:r>
              <a:rPr lang="en-US" sz="2800" dirty="0" smtClean="0"/>
              <a:t/>
            </a:r>
            <a:br>
              <a:rPr lang="en-US" sz="2800" dirty="0" smtClean="0"/>
            </a:br>
            <a:endParaRPr lang="en-US" sz="2800" dirty="0"/>
          </a:p>
        </p:txBody>
      </p:sp>
      <p:sp>
        <p:nvSpPr>
          <p:cNvPr id="3" name="Content Placeholder 2"/>
          <p:cNvSpPr>
            <a:spLocks noGrp="1"/>
          </p:cNvSpPr>
          <p:nvPr>
            <p:ph idx="1"/>
          </p:nvPr>
        </p:nvSpPr>
        <p:spPr>
          <a:xfrm>
            <a:off x="457200" y="1600200"/>
            <a:ext cx="8305800" cy="4800600"/>
          </a:xfrm>
        </p:spPr>
        <p:txBody>
          <a:bodyPr>
            <a:noAutofit/>
          </a:bodyPr>
          <a:lstStyle/>
          <a:p>
            <a:pPr>
              <a:buNone/>
            </a:pPr>
            <a:r>
              <a:rPr lang="en-US" sz="2400" b="1" dirty="0" smtClean="0"/>
              <a:t>At the National and State Levels:</a:t>
            </a:r>
          </a:p>
          <a:p>
            <a:r>
              <a:rPr lang="en-US" sz="2400" dirty="0" smtClean="0"/>
              <a:t>National Mission Steering Group,</a:t>
            </a:r>
          </a:p>
          <a:p>
            <a:r>
              <a:rPr lang="en-US" sz="2400" dirty="0" smtClean="0"/>
              <a:t>Empowered Programme Committee, </a:t>
            </a:r>
          </a:p>
          <a:p>
            <a:r>
              <a:rPr lang="en-US" sz="2400" dirty="0" smtClean="0"/>
              <a:t>National Programme Consultative Committee, and</a:t>
            </a:r>
          </a:p>
          <a:p>
            <a:r>
              <a:rPr lang="en-US" sz="2400" dirty="0" smtClean="0"/>
              <a:t>State level corresponding institutional mechanisms (State Health Mission and State Health Society) as nodal institutions to undertake convergence initiatives</a:t>
            </a:r>
            <a:r>
              <a:rPr lang="en-US" sz="2400" dirty="0" smtClean="0"/>
              <a:t>.</a:t>
            </a:r>
          </a:p>
          <a:p>
            <a:pPr>
              <a:buNone/>
            </a:pPr>
            <a:endParaRPr lang="en-US" sz="2400" dirty="0" smtClean="0"/>
          </a:p>
          <a:p>
            <a:pPr>
              <a:buNone/>
            </a:pPr>
            <a:r>
              <a:rPr lang="en-US" sz="2400" b="1" dirty="0" smtClean="0"/>
              <a:t>District levels and below:</a:t>
            </a:r>
            <a:endParaRPr lang="en-US" sz="2400" dirty="0" smtClean="0"/>
          </a:p>
          <a:p>
            <a:r>
              <a:rPr lang="en-US" sz="2400" dirty="0" smtClean="0"/>
              <a:t>Local Self Government Bodies</a:t>
            </a:r>
          </a:p>
          <a:p>
            <a:pPr>
              <a:buNone/>
            </a:pPr>
            <a:endParaRPr lang="en-US" sz="2400" dirty="0" smtClean="0"/>
          </a:p>
          <a:p>
            <a:pPr>
              <a:buNone/>
            </a:pPr>
            <a:endParaRPr lang="en-US" sz="2400" dirty="0" smtClean="0"/>
          </a:p>
          <a:p>
            <a:pPr>
              <a:buNone/>
            </a:pPr>
            <a:endParaRPr lang="en-US" sz="2400" dirty="0" smtClean="0"/>
          </a:p>
          <a:p>
            <a:endParaRPr lang="en-US" sz="2400" dirty="0"/>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smtClean="0"/>
              <a:t/>
            </a:r>
            <a:br>
              <a:rPr lang="en-US" sz="2800" dirty="0" smtClean="0"/>
            </a:br>
            <a:r>
              <a:rPr lang="en-US" sz="2800" b="1" dirty="0" smtClean="0"/>
              <a:t>Some areas of Convergence between ICDS and Health</a:t>
            </a:r>
            <a:r>
              <a:rPr lang="en-US" sz="2800" dirty="0" smtClean="0"/>
              <a:t/>
            </a:r>
            <a:br>
              <a:rPr lang="en-US" sz="2800" dirty="0" smtClean="0"/>
            </a:br>
            <a:endParaRPr lang="en-US" sz="2800" dirty="0"/>
          </a:p>
        </p:txBody>
      </p:sp>
      <p:sp>
        <p:nvSpPr>
          <p:cNvPr id="3" name="Content Placeholder 2"/>
          <p:cNvSpPr>
            <a:spLocks noGrp="1"/>
          </p:cNvSpPr>
          <p:nvPr>
            <p:ph idx="1"/>
          </p:nvPr>
        </p:nvSpPr>
        <p:spPr>
          <a:xfrm>
            <a:off x="457200" y="1295400"/>
            <a:ext cx="8382000" cy="5211763"/>
          </a:xfrm>
        </p:spPr>
        <p:txBody>
          <a:bodyPr>
            <a:noAutofit/>
          </a:bodyPr>
          <a:lstStyle/>
          <a:p>
            <a:pPr>
              <a:buNone/>
            </a:pPr>
            <a:r>
              <a:rPr lang="en-US" sz="2400" dirty="0" smtClean="0"/>
              <a:t>Suggested mechanism to achieve inter-sectoral coordination and convergence with ICDS </a:t>
            </a:r>
          </a:p>
          <a:p>
            <a:r>
              <a:rPr lang="en-US" sz="2400" dirty="0" smtClean="0"/>
              <a:t>Harmonization of ICDS and Health Blocks. </a:t>
            </a:r>
          </a:p>
          <a:p>
            <a:r>
              <a:rPr lang="en-US" sz="2400" dirty="0" smtClean="0"/>
              <a:t>Roles of grass root workers clearly delineated. AWC for health and nutrition and ASHA for her outreach activities.</a:t>
            </a:r>
          </a:p>
          <a:p>
            <a:r>
              <a:rPr lang="en-US" sz="2400" dirty="0" smtClean="0"/>
              <a:t>Development of joint field operational plans.</a:t>
            </a:r>
          </a:p>
          <a:p>
            <a:r>
              <a:rPr lang="en-US" sz="2400" dirty="0" smtClean="0"/>
              <a:t> Ensuring effective and efficient operation of Village Health and Nutrition Days.</a:t>
            </a:r>
          </a:p>
          <a:p>
            <a:r>
              <a:rPr lang="en-US" sz="2400" dirty="0" smtClean="0"/>
              <a:t>Creating a direct reporting relationship between AWCs and Sub-Centres</a:t>
            </a:r>
            <a:endParaRPr lang="en-US" sz="2400" dirty="0"/>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924800" cy="715962"/>
          </a:xfrm>
        </p:spPr>
        <p:txBody>
          <a:bodyPr>
            <a:normAutofit fontScale="90000"/>
          </a:bodyPr>
          <a:lstStyle/>
          <a:p>
            <a:pPr algn="l"/>
            <a:r>
              <a:rPr lang="en-US" b="1" dirty="0" smtClean="0"/>
              <a:t/>
            </a:r>
            <a:br>
              <a:rPr lang="en-US" b="1" dirty="0" smtClean="0"/>
            </a:br>
            <a:r>
              <a:rPr lang="en-US" b="1" dirty="0" smtClean="0"/>
              <a:t>Public Health Management</a:t>
            </a:r>
            <a:r>
              <a:rPr lang="en-US" dirty="0" smtClean="0"/>
              <a:t/>
            </a:r>
            <a:br>
              <a:rPr lang="en-US" dirty="0" smtClean="0"/>
            </a:br>
            <a:endParaRPr lang="en-US" b="1" dirty="0"/>
          </a:p>
        </p:txBody>
      </p:sp>
      <p:sp>
        <p:nvSpPr>
          <p:cNvPr id="3" name="Content Placeholder 2"/>
          <p:cNvSpPr>
            <a:spLocks noGrp="1"/>
          </p:cNvSpPr>
          <p:nvPr>
            <p:ph idx="1"/>
          </p:nvPr>
        </p:nvSpPr>
        <p:spPr>
          <a:xfrm>
            <a:off x="457200" y="1066800"/>
            <a:ext cx="8458200" cy="5410200"/>
          </a:xfrm>
        </p:spPr>
        <p:txBody>
          <a:bodyPr>
            <a:normAutofit/>
          </a:bodyPr>
          <a:lstStyle/>
          <a:p>
            <a:pPr>
              <a:buNone/>
            </a:pPr>
            <a:r>
              <a:rPr lang="en-US" sz="2400" dirty="0" smtClean="0"/>
              <a:t>The objective “fulfill society's interest in assuring conditions in which people can be healthy.” </a:t>
            </a:r>
          </a:p>
          <a:p>
            <a:r>
              <a:rPr lang="en-US" sz="2400" dirty="0" smtClean="0"/>
              <a:t>The three core public health functions are:</a:t>
            </a:r>
          </a:p>
          <a:p>
            <a:pPr lvl="1"/>
            <a:r>
              <a:rPr lang="en-US" sz="2000" dirty="0" smtClean="0"/>
              <a:t>Assessment and monitoring  in order to identify health problems and priorities;</a:t>
            </a:r>
          </a:p>
          <a:p>
            <a:pPr lvl="1"/>
            <a:r>
              <a:rPr lang="en-US" sz="2000" dirty="0" smtClean="0"/>
              <a:t> Formulation of public policies to solve local and national health problems and to set priorities; and</a:t>
            </a:r>
          </a:p>
          <a:p>
            <a:pPr lvl="1"/>
            <a:r>
              <a:rPr lang="en-US" sz="2000" dirty="0" smtClean="0"/>
              <a:t> To ensure that every person has access to appropriate and cost-effective care.</a:t>
            </a:r>
          </a:p>
          <a:p>
            <a:r>
              <a:rPr lang="en-US" sz="2400" dirty="0" smtClean="0"/>
              <a:t>Recommendations:</a:t>
            </a:r>
          </a:p>
          <a:p>
            <a:pPr lvl="1"/>
            <a:r>
              <a:rPr lang="en-US" sz="2000" b="1" dirty="0" smtClean="0"/>
              <a:t>Developing and deploying a Public Health Cadre.</a:t>
            </a:r>
          </a:p>
          <a:p>
            <a:pPr lvl="1"/>
            <a:r>
              <a:rPr lang="en-US" sz="2000" b="1" dirty="0" smtClean="0"/>
              <a:t>Territorial responsibility of Public Health officials.</a:t>
            </a:r>
          </a:p>
          <a:p>
            <a:pPr lvl="1"/>
            <a:r>
              <a:rPr lang="en-US" sz="2000" b="1" dirty="0" smtClean="0"/>
              <a:t>Training for Public Health functionaries at all levels:</a:t>
            </a:r>
          </a:p>
          <a:p>
            <a:pPr lvl="1"/>
            <a:endParaRPr lang="en-US" sz="2400" dirty="0" smtClean="0"/>
          </a:p>
          <a:p>
            <a:pPr lvl="1"/>
            <a:endParaRPr lang="en-US" sz="2000"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715962"/>
          </a:xfrm>
        </p:spPr>
        <p:txBody>
          <a:bodyPr>
            <a:normAutofit/>
          </a:bodyPr>
          <a:lstStyle/>
          <a:p>
            <a:pPr algn="l"/>
            <a:r>
              <a:rPr lang="en-US" sz="3200" b="1" dirty="0" smtClean="0"/>
              <a:t>History …</a:t>
            </a:r>
            <a:endParaRPr lang="en-US" sz="3200" b="1" dirty="0"/>
          </a:p>
        </p:txBody>
      </p:sp>
      <p:sp>
        <p:nvSpPr>
          <p:cNvPr id="3" name="Content Placeholder 2"/>
          <p:cNvSpPr>
            <a:spLocks noGrp="1"/>
          </p:cNvSpPr>
          <p:nvPr>
            <p:ph idx="1"/>
          </p:nvPr>
        </p:nvSpPr>
        <p:spPr>
          <a:xfrm>
            <a:off x="457200" y="838200"/>
            <a:ext cx="8229600" cy="5715000"/>
          </a:xfrm>
        </p:spPr>
        <p:txBody>
          <a:bodyPr numCol="1">
            <a:noAutofit/>
          </a:bodyPr>
          <a:lstStyle/>
          <a:p>
            <a:pPr>
              <a:lnSpc>
                <a:spcPct val="150000"/>
              </a:lnSpc>
            </a:pPr>
            <a:r>
              <a:rPr lang="en-US" sz="2400" dirty="0"/>
              <a:t>S</a:t>
            </a:r>
            <a:r>
              <a:rPr lang="en-US" sz="2400" dirty="0" smtClean="0"/>
              <a:t>et </a:t>
            </a:r>
            <a:r>
              <a:rPr lang="en-US" sz="2400" dirty="0"/>
              <a:t>up by a Resolution of the Government of India in March </a:t>
            </a:r>
            <a:r>
              <a:rPr lang="en-US" sz="2400" dirty="0" smtClean="0"/>
              <a:t>1950.</a:t>
            </a:r>
          </a:p>
          <a:p>
            <a:pPr>
              <a:lnSpc>
                <a:spcPct val="150000"/>
              </a:lnSpc>
              <a:buNone/>
            </a:pPr>
            <a:endParaRPr lang="en-US" sz="2400" dirty="0" smtClean="0"/>
          </a:p>
          <a:p>
            <a:pPr>
              <a:lnSpc>
                <a:spcPct val="150000"/>
              </a:lnSpc>
              <a:buNone/>
            </a:pPr>
            <a:r>
              <a:rPr lang="en-US" sz="2400" b="1" dirty="0" smtClean="0"/>
              <a:t>   Objectives:</a:t>
            </a:r>
          </a:p>
          <a:p>
            <a:pPr lvl="1">
              <a:lnSpc>
                <a:spcPct val="150000"/>
              </a:lnSpc>
            </a:pPr>
            <a:r>
              <a:rPr lang="en-US" sz="2000" dirty="0"/>
              <a:t>T</a:t>
            </a:r>
            <a:r>
              <a:rPr lang="en-US" sz="2000" dirty="0" smtClean="0"/>
              <a:t>o </a:t>
            </a:r>
            <a:r>
              <a:rPr lang="en-US" sz="2000" dirty="0"/>
              <a:t>promote a rapid rise in the standard of living of the people by efficient exploitation of the resources of the country, </a:t>
            </a:r>
            <a:endParaRPr lang="en-US" sz="2000" dirty="0" smtClean="0"/>
          </a:p>
          <a:p>
            <a:pPr lvl="1">
              <a:lnSpc>
                <a:spcPct val="150000"/>
              </a:lnSpc>
            </a:pPr>
            <a:r>
              <a:rPr lang="en-US" sz="2000" dirty="0"/>
              <a:t>I</a:t>
            </a:r>
            <a:r>
              <a:rPr lang="en-US" sz="2000" dirty="0" smtClean="0"/>
              <a:t>ncreasing </a:t>
            </a:r>
            <a:r>
              <a:rPr lang="en-US" sz="2000" dirty="0"/>
              <a:t>production and offering opportunities to all for employment in the service of the community. </a:t>
            </a:r>
            <a:endParaRPr lang="en-US" sz="2000" dirty="0" smtClean="0"/>
          </a:p>
          <a:p>
            <a:pPr>
              <a:lnSpc>
                <a:spcPct val="150000"/>
              </a:lnSpc>
            </a:pPr>
            <a:endParaRPr lang="en-US" sz="2400" dirty="0"/>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81000"/>
            <a:ext cx="8305800" cy="6172200"/>
          </a:xfrm>
        </p:spPr>
        <p:txBody>
          <a:bodyPr>
            <a:normAutofit/>
          </a:bodyPr>
          <a:lstStyle/>
          <a:p>
            <a:pPr>
              <a:lnSpc>
                <a:spcPct val="150000"/>
              </a:lnSpc>
            </a:pPr>
            <a:r>
              <a:rPr lang="en-US" sz="2000" b="1" dirty="0" smtClean="0"/>
              <a:t>Decentralization </a:t>
            </a:r>
            <a:r>
              <a:rPr lang="en-US" sz="2000" b="1" dirty="0" smtClean="0"/>
              <a:t>of responsibilities by involving Local Self-Government Bodies: </a:t>
            </a:r>
            <a:endParaRPr lang="en-US" sz="2000" dirty="0" smtClean="0"/>
          </a:p>
          <a:p>
            <a:pPr>
              <a:lnSpc>
                <a:spcPct val="150000"/>
              </a:lnSpc>
            </a:pPr>
            <a:r>
              <a:rPr lang="en-US" sz="2000" b="1" dirty="0" smtClean="0"/>
              <a:t>Regular, institution based health checks:</a:t>
            </a:r>
            <a:endParaRPr lang="en-US" sz="2000" dirty="0" smtClean="0"/>
          </a:p>
          <a:p>
            <a:pPr>
              <a:lnSpc>
                <a:spcPct val="150000"/>
              </a:lnSpc>
            </a:pPr>
            <a:r>
              <a:rPr lang="en-US" sz="2000" b="1" dirty="0" smtClean="0"/>
              <a:t>Attention to balanced nutrition:</a:t>
            </a:r>
            <a:endParaRPr lang="en-US" sz="2000" dirty="0" smtClean="0"/>
          </a:p>
          <a:p>
            <a:pPr>
              <a:lnSpc>
                <a:spcPct val="150000"/>
              </a:lnSpc>
            </a:pPr>
            <a:r>
              <a:rPr lang="en-US" sz="2000" b="1" dirty="0" smtClean="0"/>
              <a:t>Health Education campaign:</a:t>
            </a:r>
            <a:endParaRPr lang="en-US" sz="2000" dirty="0" smtClean="0"/>
          </a:p>
          <a:p>
            <a:pPr>
              <a:lnSpc>
                <a:spcPct val="150000"/>
              </a:lnSpc>
            </a:pPr>
            <a:r>
              <a:rPr lang="en-US" sz="2000" b="1" dirty="0" smtClean="0"/>
              <a:t>Standards, regulations and Acts for public health:</a:t>
            </a:r>
            <a:endParaRPr lang="en-US" sz="2000" dirty="0" smtClean="0"/>
          </a:p>
          <a:p>
            <a:pPr>
              <a:lnSpc>
                <a:spcPct val="150000"/>
              </a:lnSpc>
            </a:pPr>
            <a:r>
              <a:rPr lang="en-US" sz="2000" b="1" dirty="0" smtClean="0"/>
              <a:t>Enhancing community participation in planning, implementation, monitoring and evaluation</a:t>
            </a:r>
            <a:endParaRPr lang="en-US" sz="2000" dirty="0" smtClean="0"/>
          </a:p>
          <a:p>
            <a:pPr>
              <a:lnSpc>
                <a:spcPct val="150000"/>
              </a:lnSpc>
            </a:pPr>
            <a:r>
              <a:rPr lang="en-US" sz="2000" b="1" dirty="0" smtClean="0"/>
              <a:t>Occupational health:</a:t>
            </a:r>
            <a:endParaRPr lang="en-US" sz="2000" dirty="0" smtClean="0"/>
          </a:p>
          <a:p>
            <a:pPr>
              <a:lnSpc>
                <a:spcPct val="150000"/>
              </a:lnSpc>
            </a:pPr>
            <a:endParaRPr lang="en-US" sz="2000" dirty="0"/>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smtClean="0"/>
              <a:t> </a:t>
            </a:r>
            <a:r>
              <a:rPr lang="en-US" dirty="0" smtClean="0"/>
              <a:t/>
            </a:r>
            <a:br>
              <a:rPr lang="en-US" dirty="0" smtClean="0"/>
            </a:br>
            <a:r>
              <a:rPr lang="en-US" b="1" dirty="0" smtClean="0"/>
              <a:t>Tertiary Care System:</a:t>
            </a:r>
            <a:r>
              <a:rPr lang="en-US" dirty="0" smtClean="0"/>
              <a:t/>
            </a:r>
            <a:br>
              <a:rPr lang="en-US" dirty="0" smtClean="0"/>
            </a:br>
            <a:endParaRPr lang="en-US" b="1" dirty="0"/>
          </a:p>
        </p:txBody>
      </p:sp>
      <p:sp>
        <p:nvSpPr>
          <p:cNvPr id="3" name="Content Placeholder 2"/>
          <p:cNvSpPr>
            <a:spLocks noGrp="1"/>
          </p:cNvSpPr>
          <p:nvPr>
            <p:ph idx="1"/>
          </p:nvPr>
        </p:nvSpPr>
        <p:spPr>
          <a:xfrm>
            <a:off x="457200" y="1295400"/>
            <a:ext cx="8305800" cy="5181600"/>
          </a:xfrm>
        </p:spPr>
        <p:txBody>
          <a:bodyPr numCol="1">
            <a:normAutofit/>
          </a:bodyPr>
          <a:lstStyle/>
          <a:p>
            <a:pPr>
              <a:buNone/>
            </a:pPr>
            <a:r>
              <a:rPr lang="en-US" sz="2400" b="1" dirty="0" smtClean="0"/>
              <a:t>Current Scenario:</a:t>
            </a:r>
          </a:p>
          <a:p>
            <a:pPr>
              <a:buNone/>
            </a:pPr>
            <a:r>
              <a:rPr lang="en-US" sz="2400" dirty="0" smtClean="0"/>
              <a:t>Total No. of medical colleges = 335</a:t>
            </a:r>
          </a:p>
          <a:p>
            <a:pPr lvl="0">
              <a:buNone/>
            </a:pPr>
            <a:r>
              <a:rPr lang="en-US" sz="2400" dirty="0" smtClean="0"/>
              <a:t> Annual Training Capacity (UG) = 41569</a:t>
            </a:r>
          </a:p>
          <a:p>
            <a:pPr lvl="0">
              <a:buNone/>
            </a:pPr>
            <a:r>
              <a:rPr lang="en-US" sz="2400" dirty="0" smtClean="0"/>
              <a:t> Annual Training Capacity (PG) = 20858</a:t>
            </a:r>
          </a:p>
          <a:p>
            <a:pPr lvl="0">
              <a:buNone/>
            </a:pPr>
            <a:r>
              <a:rPr lang="en-US" sz="2400" dirty="0" smtClean="0"/>
              <a:t> Bed Strength = 2 lac (approx.)</a:t>
            </a:r>
          </a:p>
          <a:p>
            <a:pPr>
              <a:buNone/>
            </a:pPr>
            <a:r>
              <a:rPr lang="en-US" sz="2400" dirty="0" smtClean="0"/>
              <a:t>Private hospitals .</a:t>
            </a:r>
          </a:p>
          <a:p>
            <a:pPr>
              <a:buNone/>
            </a:pPr>
            <a:r>
              <a:rPr lang="en-US" sz="2400" b="1" dirty="0" smtClean="0"/>
              <a:t>Target:</a:t>
            </a:r>
          </a:p>
          <a:p>
            <a:pPr lvl="0"/>
            <a:r>
              <a:rPr lang="en-US" sz="2400" dirty="0" smtClean="0"/>
              <a:t>Doctor : Population = 1 : 2000 (approx.)</a:t>
            </a:r>
          </a:p>
          <a:p>
            <a:pPr lvl="0"/>
            <a:r>
              <a:rPr lang="en-US" sz="2400" dirty="0" smtClean="0"/>
              <a:t>Nurse : Population = 1 : 1130</a:t>
            </a:r>
          </a:p>
          <a:p>
            <a:pPr lvl="0"/>
            <a:r>
              <a:rPr lang="en-US" sz="2400" dirty="0" smtClean="0"/>
              <a:t>Nurse : Physician = 1.5 : 1</a:t>
            </a:r>
          </a:p>
          <a:p>
            <a:endParaRPr lang="en-US" sz="2400" dirty="0" smtClean="0"/>
          </a:p>
          <a:p>
            <a:pPr>
              <a:buNone/>
            </a:pPr>
            <a:endParaRPr lang="en-US" sz="2400" dirty="0" smtClean="0"/>
          </a:p>
          <a:p>
            <a:pPr>
              <a:buNone/>
            </a:pPr>
            <a:endParaRPr lang="en-US" sz="2400" dirty="0" smtClean="0"/>
          </a:p>
          <a:p>
            <a:pPr>
              <a:buNone/>
            </a:pPr>
            <a:endParaRPr lang="en-US" sz="2400" dirty="0" smtClean="0"/>
          </a:p>
          <a:p>
            <a:pPr>
              <a:buNone/>
            </a:pPr>
            <a:endParaRPr lang="en-US" sz="2400" dirty="0"/>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81000"/>
            <a:ext cx="8229600" cy="5745163"/>
          </a:xfrm>
        </p:spPr>
        <p:txBody>
          <a:bodyPr>
            <a:normAutofit fontScale="92500" lnSpcReduction="10000"/>
          </a:bodyPr>
          <a:lstStyle/>
          <a:p>
            <a:pPr>
              <a:buNone/>
            </a:pPr>
            <a:r>
              <a:rPr lang="en-US" sz="2400" b="1" dirty="0" smtClean="0"/>
              <a:t>Projected Scenario</a:t>
            </a:r>
            <a:r>
              <a:rPr lang="en-US" sz="2400" b="1" dirty="0" smtClean="0"/>
              <a:t>:</a:t>
            </a:r>
            <a:endParaRPr lang="en-US" sz="2400" dirty="0" smtClean="0"/>
          </a:p>
          <a:p>
            <a:pPr>
              <a:lnSpc>
                <a:spcPct val="150000"/>
              </a:lnSpc>
            </a:pPr>
            <a:r>
              <a:rPr lang="en-US" sz="2400" dirty="0" smtClean="0"/>
              <a:t>Doctor –Population Ratio = 1:2000 (existing approx.)</a:t>
            </a:r>
          </a:p>
          <a:p>
            <a:pPr>
              <a:lnSpc>
                <a:spcPct val="150000"/>
              </a:lnSpc>
            </a:pPr>
            <a:r>
              <a:rPr lang="en-US" sz="2400" dirty="0" smtClean="0"/>
              <a:t>Registered doctors =7.5 </a:t>
            </a:r>
            <a:r>
              <a:rPr lang="en-US" sz="2400" dirty="0" err="1" smtClean="0"/>
              <a:t>lakhs</a:t>
            </a:r>
            <a:endParaRPr lang="en-US" sz="2400" dirty="0" smtClean="0"/>
          </a:p>
          <a:p>
            <a:pPr>
              <a:lnSpc>
                <a:spcPct val="150000"/>
              </a:lnSpc>
            </a:pPr>
            <a:r>
              <a:rPr lang="en-US" sz="2400" dirty="0" smtClean="0"/>
              <a:t>Active =5.5 </a:t>
            </a:r>
            <a:r>
              <a:rPr lang="en-US" sz="2400" dirty="0" err="1" smtClean="0"/>
              <a:t>lakhs</a:t>
            </a:r>
            <a:r>
              <a:rPr lang="en-US" sz="2400" dirty="0" smtClean="0"/>
              <a:t>.</a:t>
            </a:r>
          </a:p>
          <a:p>
            <a:pPr>
              <a:lnSpc>
                <a:spcPct val="150000"/>
              </a:lnSpc>
            </a:pPr>
            <a:r>
              <a:rPr lang="en-US" sz="2400" dirty="0" smtClean="0"/>
              <a:t>Existing training capacity (</a:t>
            </a:r>
            <a:r>
              <a:rPr lang="en-US" sz="2400" dirty="0" err="1" smtClean="0"/>
              <a:t>MBBS</a:t>
            </a:r>
            <a:r>
              <a:rPr lang="en-US" sz="2400" dirty="0" smtClean="0"/>
              <a:t>) = 41569</a:t>
            </a:r>
          </a:p>
          <a:p>
            <a:pPr>
              <a:lnSpc>
                <a:spcPct val="150000"/>
              </a:lnSpc>
            </a:pPr>
            <a:r>
              <a:rPr lang="en-US" sz="2400" dirty="0" smtClean="0"/>
              <a:t>Targeted training capacity (</a:t>
            </a:r>
            <a:r>
              <a:rPr lang="en-US" sz="2400" dirty="0" err="1" smtClean="0"/>
              <a:t>MBBS</a:t>
            </a:r>
            <a:r>
              <a:rPr lang="en-US" sz="2400" dirty="0" smtClean="0"/>
              <a:t>) = 80,000 (By 2021)</a:t>
            </a:r>
          </a:p>
          <a:p>
            <a:pPr>
              <a:lnSpc>
                <a:spcPct val="150000"/>
              </a:lnSpc>
            </a:pPr>
            <a:r>
              <a:rPr lang="en-US" sz="2400" dirty="0" smtClean="0"/>
              <a:t>Existing training capacity (PG) = 20868</a:t>
            </a:r>
          </a:p>
          <a:p>
            <a:pPr>
              <a:lnSpc>
                <a:spcPct val="150000"/>
              </a:lnSpc>
            </a:pPr>
            <a:r>
              <a:rPr lang="en-US" sz="2400" dirty="0" smtClean="0"/>
              <a:t>Targeted training capacity (PG) = 45, 000 (By 2021)</a:t>
            </a:r>
          </a:p>
          <a:p>
            <a:pPr>
              <a:lnSpc>
                <a:spcPct val="150000"/>
              </a:lnSpc>
            </a:pPr>
            <a:r>
              <a:rPr lang="en-US" sz="2400" dirty="0" smtClean="0"/>
              <a:t>Doctor –Population Ratio = 1:1000 (Targeted)</a:t>
            </a:r>
          </a:p>
          <a:p>
            <a:pPr>
              <a:lnSpc>
                <a:spcPct val="150000"/>
              </a:lnSpc>
            </a:pPr>
            <a:r>
              <a:rPr lang="en-US" sz="2400" dirty="0" smtClean="0"/>
              <a:t>To achieve this, an additional 5.5 lakh doctors required which will be available by 2020.</a:t>
            </a:r>
          </a:p>
          <a:p>
            <a:pPr>
              <a:lnSpc>
                <a:spcPct val="150000"/>
              </a:lnSpc>
              <a:buNone/>
            </a:pPr>
            <a:endParaRPr lang="en-US" sz="2400" dirty="0" smtClean="0"/>
          </a:p>
        </p:txBody>
      </p:sp>
    </p:spTree>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772400" cy="944562"/>
          </a:xfrm>
        </p:spPr>
        <p:txBody>
          <a:bodyPr>
            <a:normAutofit/>
          </a:bodyPr>
          <a:lstStyle/>
          <a:p>
            <a:pPr algn="l"/>
            <a:r>
              <a:rPr lang="en-US" sz="3200" b="1" dirty="0" smtClean="0"/>
              <a:t>Human resource for health:</a:t>
            </a:r>
            <a:endParaRPr lang="en-US" sz="3200" dirty="0"/>
          </a:p>
        </p:txBody>
      </p:sp>
      <p:sp>
        <p:nvSpPr>
          <p:cNvPr id="3" name="Content Placeholder 2"/>
          <p:cNvSpPr>
            <a:spLocks noGrp="1"/>
          </p:cNvSpPr>
          <p:nvPr>
            <p:ph idx="1"/>
          </p:nvPr>
        </p:nvSpPr>
        <p:spPr>
          <a:xfrm>
            <a:off x="457200" y="1295400"/>
            <a:ext cx="8305800" cy="5334000"/>
          </a:xfrm>
        </p:spPr>
        <p:txBody>
          <a:bodyPr/>
          <a:lstStyle/>
          <a:p>
            <a:r>
              <a:rPr lang="en-US" sz="2400" dirty="0" smtClean="0"/>
              <a:t>Estimated HR in Health care in rural area.</a:t>
            </a:r>
          </a:p>
          <a:p>
            <a:pPr>
              <a:buNone/>
            </a:pPr>
            <a:endParaRPr lang="en-US" dirty="0"/>
          </a:p>
        </p:txBody>
      </p:sp>
      <p:pic>
        <p:nvPicPr>
          <p:cNvPr id="4" name="Picture 3"/>
          <p:cNvPicPr/>
          <p:nvPr/>
        </p:nvPicPr>
        <p:blipFill>
          <a:blip r:embed="rId2"/>
          <a:srcRect/>
          <a:stretch>
            <a:fillRect/>
          </a:stretch>
        </p:blipFill>
        <p:spPr bwMode="auto">
          <a:xfrm>
            <a:off x="685800" y="2133600"/>
            <a:ext cx="7467600" cy="43434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077200" cy="1096962"/>
          </a:xfrm>
        </p:spPr>
        <p:txBody>
          <a:bodyPr>
            <a:normAutofit/>
          </a:bodyPr>
          <a:lstStyle/>
          <a:p>
            <a:pPr algn="l"/>
            <a:r>
              <a:rPr lang="en-US" sz="3200" b="1" dirty="0" smtClean="0"/>
              <a:t>Skilled health workers: </a:t>
            </a:r>
            <a:endParaRPr lang="en-US" sz="3200" dirty="0"/>
          </a:p>
        </p:txBody>
      </p:sp>
      <p:sp>
        <p:nvSpPr>
          <p:cNvPr id="3" name="Content Placeholder 2"/>
          <p:cNvSpPr>
            <a:spLocks noGrp="1"/>
          </p:cNvSpPr>
          <p:nvPr>
            <p:ph idx="1"/>
          </p:nvPr>
        </p:nvSpPr>
        <p:spPr/>
        <p:txBody>
          <a:bodyPr>
            <a:noAutofit/>
          </a:bodyPr>
          <a:lstStyle/>
          <a:p>
            <a:pPr>
              <a:buNone/>
            </a:pPr>
            <a:r>
              <a:rPr lang="en-US" sz="2000" dirty="0" smtClean="0"/>
              <a:t>Four </a:t>
            </a:r>
            <a:r>
              <a:rPr lang="en-US" sz="2000" dirty="0" smtClean="0"/>
              <a:t>categories require expansion:</a:t>
            </a:r>
          </a:p>
          <a:p>
            <a:pPr lvl="0"/>
            <a:r>
              <a:rPr lang="en-US" sz="2000" dirty="0" smtClean="0"/>
              <a:t>Medical Graduates:</a:t>
            </a:r>
          </a:p>
          <a:p>
            <a:pPr lvl="0"/>
            <a:r>
              <a:rPr lang="en-US" sz="2000" dirty="0" smtClean="0"/>
              <a:t>Medical and Surgical Specialists:</a:t>
            </a:r>
          </a:p>
          <a:p>
            <a:pPr lvl="0"/>
            <a:r>
              <a:rPr lang="en-US" sz="2000" dirty="0" smtClean="0"/>
              <a:t>Para-medical workers for health facilities:</a:t>
            </a:r>
          </a:p>
          <a:p>
            <a:pPr lvl="0"/>
            <a:r>
              <a:rPr lang="en-US" sz="2000" dirty="0" smtClean="0"/>
              <a:t>Public Health professionals and community-based workers:</a:t>
            </a:r>
          </a:p>
          <a:p>
            <a:pPr lvl="0">
              <a:buNone/>
            </a:pPr>
            <a:r>
              <a:rPr lang="en-US" sz="2000" dirty="0" smtClean="0"/>
              <a:t>Recommendations:</a:t>
            </a:r>
          </a:p>
          <a:p>
            <a:pPr lvl="0"/>
            <a:r>
              <a:rPr lang="en-US" sz="2000" dirty="0" smtClean="0"/>
              <a:t>Expansion of Medical, Public Health, Nursing and paramedical education</a:t>
            </a:r>
          </a:p>
          <a:p>
            <a:pPr lvl="0"/>
            <a:r>
              <a:rPr lang="en-US" sz="2000" dirty="0" smtClean="0"/>
              <a:t>Central Cadre of Medical Teachers: </a:t>
            </a:r>
          </a:p>
          <a:p>
            <a:pPr lvl="0"/>
            <a:r>
              <a:rPr lang="en-US" sz="2000" dirty="0" smtClean="0"/>
              <a:t>New category of mid-level health workers through a 3 year training programme:</a:t>
            </a:r>
          </a:p>
          <a:p>
            <a:pPr lvl="0"/>
            <a:r>
              <a:rPr lang="en-US" sz="2000" dirty="0" smtClean="0"/>
              <a:t>Orienting medical education to the needs of society:</a:t>
            </a:r>
          </a:p>
          <a:p>
            <a:pPr>
              <a:buNone/>
            </a:pPr>
            <a:endParaRPr lang="en-US" sz="2000" dirty="0" smtClean="0"/>
          </a:p>
          <a:p>
            <a:endParaRPr lang="en-US" sz="2000" dirty="0" smtClean="0"/>
          </a:p>
          <a:p>
            <a:endParaRPr lang="en-US" sz="2000" dirty="0"/>
          </a:p>
        </p:txBody>
      </p:sp>
    </p:spTree>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592763"/>
          </a:xfrm>
        </p:spPr>
        <p:txBody>
          <a:bodyPr>
            <a:noAutofit/>
          </a:bodyPr>
          <a:lstStyle/>
          <a:p>
            <a:pPr lvl="0">
              <a:lnSpc>
                <a:spcPct val="150000"/>
              </a:lnSpc>
            </a:pPr>
            <a:r>
              <a:rPr lang="en-US" sz="2400" dirty="0" smtClean="0"/>
              <a:t>Integrating of non-qualified practitioners into the health system after suitable training:</a:t>
            </a:r>
          </a:p>
          <a:p>
            <a:pPr lvl="0">
              <a:lnSpc>
                <a:spcPct val="150000"/>
              </a:lnSpc>
            </a:pPr>
            <a:r>
              <a:rPr lang="en-US" sz="2400" dirty="0" smtClean="0"/>
              <a:t>Mandate Continuing Medical Education to retain license to practice:</a:t>
            </a:r>
          </a:p>
          <a:p>
            <a:pPr lvl="0">
              <a:lnSpc>
                <a:spcPct val="150000"/>
              </a:lnSpc>
            </a:pPr>
            <a:r>
              <a:rPr lang="en-US" sz="2400" dirty="0" smtClean="0"/>
              <a:t>Better Information on Human Resource in Health:</a:t>
            </a:r>
          </a:p>
          <a:p>
            <a:pPr lvl="0">
              <a:lnSpc>
                <a:spcPct val="150000"/>
              </a:lnSpc>
            </a:pPr>
            <a:r>
              <a:rPr lang="en-US" sz="2400" dirty="0" smtClean="0"/>
              <a:t>Ensuring adequate human resource for key tasks</a:t>
            </a:r>
          </a:p>
          <a:p>
            <a:pPr lvl="0">
              <a:lnSpc>
                <a:spcPct val="150000"/>
              </a:lnSpc>
            </a:pPr>
            <a:r>
              <a:rPr lang="en-US" sz="2400" dirty="0" smtClean="0"/>
              <a:t>Human Resources Regulatory Functions:</a:t>
            </a:r>
          </a:p>
          <a:p>
            <a:pPr lvl="0">
              <a:lnSpc>
                <a:spcPct val="150000"/>
              </a:lnSpc>
            </a:pPr>
            <a:r>
              <a:rPr lang="en-US" sz="2400" dirty="0" smtClean="0"/>
              <a:t>Norms for Staffing of Public Facilities:</a:t>
            </a:r>
          </a:p>
          <a:p>
            <a:pPr lvl="0">
              <a:lnSpc>
                <a:spcPct val="150000"/>
              </a:lnSpc>
            </a:pPr>
            <a:r>
              <a:rPr lang="en-US" sz="2400" dirty="0" smtClean="0"/>
              <a:t>Management system for human resource in health:</a:t>
            </a:r>
          </a:p>
          <a:p>
            <a:pPr>
              <a:lnSpc>
                <a:spcPct val="150000"/>
              </a:lnSpc>
              <a:buNone/>
            </a:pPr>
            <a:r>
              <a:rPr lang="en-US" sz="2400" dirty="0" smtClean="0"/>
              <a:t> </a:t>
            </a:r>
          </a:p>
          <a:p>
            <a:pPr>
              <a:lnSpc>
                <a:spcPct val="150000"/>
              </a:lnSpc>
            </a:pPr>
            <a:endParaRPr lang="en-US" sz="2400" dirty="0"/>
          </a:p>
        </p:txBody>
      </p:sp>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381000"/>
            <a:ext cx="8610600" cy="1036638"/>
          </a:xfrm>
        </p:spPr>
        <p:txBody>
          <a:bodyPr>
            <a:noAutofit/>
          </a:bodyPr>
          <a:lstStyle/>
          <a:p>
            <a:pPr algn="l"/>
            <a:r>
              <a:rPr lang="en-US" sz="2800" b="1" dirty="0" smtClean="0"/>
              <a:t>Regulation of Food, Drugs, Medical Practice and Public Health</a:t>
            </a:r>
            <a:r>
              <a:rPr lang="en-US" sz="2800" dirty="0" smtClean="0"/>
              <a:t/>
            </a:r>
            <a:br>
              <a:rPr lang="en-US" sz="2800" dirty="0" smtClean="0"/>
            </a:br>
            <a:endParaRPr lang="en-US" sz="2800" dirty="0"/>
          </a:p>
        </p:txBody>
      </p:sp>
      <p:sp>
        <p:nvSpPr>
          <p:cNvPr id="3" name="Content Placeholder 2"/>
          <p:cNvSpPr>
            <a:spLocks noGrp="1"/>
          </p:cNvSpPr>
          <p:nvPr>
            <p:ph idx="1"/>
          </p:nvPr>
        </p:nvSpPr>
        <p:spPr/>
        <p:txBody>
          <a:bodyPr>
            <a:normAutofit fontScale="92500"/>
          </a:bodyPr>
          <a:lstStyle/>
          <a:p>
            <a:pPr>
              <a:lnSpc>
                <a:spcPct val="150000"/>
              </a:lnSpc>
            </a:pPr>
            <a:r>
              <a:rPr lang="en-US" sz="2400" b="1" dirty="0" smtClean="0"/>
              <a:t>Regulation of Drugs:</a:t>
            </a:r>
            <a:endParaRPr lang="en-US" sz="2400" dirty="0" smtClean="0"/>
          </a:p>
          <a:p>
            <a:pPr>
              <a:lnSpc>
                <a:spcPct val="150000"/>
              </a:lnSpc>
            </a:pPr>
            <a:r>
              <a:rPr lang="en-US" sz="2400" b="1" dirty="0" smtClean="0"/>
              <a:t>Regulation of Medical Practice:</a:t>
            </a:r>
            <a:endParaRPr lang="en-US" sz="2400" dirty="0" smtClean="0"/>
          </a:p>
          <a:p>
            <a:pPr>
              <a:lnSpc>
                <a:spcPct val="150000"/>
              </a:lnSpc>
            </a:pPr>
            <a:r>
              <a:rPr lang="en-US" sz="2400" b="1" dirty="0" smtClean="0"/>
              <a:t>Pre-Conception and Pre-Natal Diagnostic Techniques (Prohibition of Sex Selection) Act, 1994:</a:t>
            </a:r>
            <a:endParaRPr lang="en-US" sz="2400" dirty="0" smtClean="0"/>
          </a:p>
          <a:p>
            <a:pPr>
              <a:lnSpc>
                <a:spcPct val="150000"/>
              </a:lnSpc>
            </a:pPr>
            <a:r>
              <a:rPr lang="en-US" sz="2400" b="1" dirty="0" smtClean="0"/>
              <a:t>Public Health regulation:</a:t>
            </a:r>
            <a:endParaRPr lang="en-US" sz="2400" dirty="0" smtClean="0"/>
          </a:p>
          <a:p>
            <a:pPr>
              <a:lnSpc>
                <a:spcPct val="150000"/>
              </a:lnSpc>
            </a:pPr>
            <a:r>
              <a:rPr lang="en-US" sz="2400" b="1" dirty="0" smtClean="0"/>
              <a:t>General regulatory issues:</a:t>
            </a:r>
            <a:endParaRPr lang="en-US" sz="2400" dirty="0" smtClean="0"/>
          </a:p>
          <a:p>
            <a:pPr>
              <a:lnSpc>
                <a:spcPct val="150000"/>
              </a:lnSpc>
              <a:buNone/>
            </a:pPr>
            <a:r>
              <a:rPr lang="en-US" sz="2400" dirty="0" smtClean="0"/>
              <a:t>          Quality Council of India (QCI) </a:t>
            </a:r>
          </a:p>
          <a:p>
            <a:pPr>
              <a:lnSpc>
                <a:spcPct val="150000"/>
              </a:lnSpc>
            </a:pPr>
            <a:endParaRPr lang="en-US" sz="2400" dirty="0"/>
          </a:p>
        </p:txBody>
      </p:sp>
    </p:spTree>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381000"/>
            <a:ext cx="7772400" cy="685800"/>
          </a:xfrm>
        </p:spPr>
        <p:txBody>
          <a:bodyPr>
            <a:noAutofit/>
          </a:bodyPr>
          <a:lstStyle/>
          <a:p>
            <a:pPr algn="l"/>
            <a:r>
              <a:rPr lang="en-US" sz="3200" b="1" dirty="0" smtClean="0"/>
              <a:t>Promoting Health Research</a:t>
            </a:r>
            <a:r>
              <a:rPr lang="en-US" sz="3200" dirty="0" smtClean="0"/>
              <a:t/>
            </a:r>
            <a:br>
              <a:rPr lang="en-US" sz="3200" dirty="0" smtClean="0"/>
            </a:br>
            <a:endParaRPr lang="en-US" sz="3200" dirty="0"/>
          </a:p>
        </p:txBody>
      </p:sp>
      <p:sp>
        <p:nvSpPr>
          <p:cNvPr id="3" name="Content Placeholder 2"/>
          <p:cNvSpPr>
            <a:spLocks noGrp="1"/>
          </p:cNvSpPr>
          <p:nvPr>
            <p:ph idx="1"/>
          </p:nvPr>
        </p:nvSpPr>
        <p:spPr>
          <a:xfrm>
            <a:off x="457200" y="1066800"/>
            <a:ext cx="8305800" cy="5486400"/>
          </a:xfrm>
        </p:spPr>
        <p:txBody>
          <a:bodyPr>
            <a:normAutofit/>
          </a:bodyPr>
          <a:lstStyle/>
          <a:p>
            <a:pPr>
              <a:buNone/>
            </a:pPr>
            <a:r>
              <a:rPr lang="en-US" sz="2000" dirty="0" smtClean="0"/>
              <a:t>The Department of Health Research (</a:t>
            </a:r>
            <a:r>
              <a:rPr lang="en-US" sz="2000" dirty="0" err="1" smtClean="0"/>
              <a:t>DHR</a:t>
            </a:r>
            <a:r>
              <a:rPr lang="en-US" sz="2000" dirty="0" smtClean="0"/>
              <a:t>) created on 5th October 2007 </a:t>
            </a:r>
          </a:p>
          <a:p>
            <a:r>
              <a:rPr lang="en-US" sz="2000" dirty="0" smtClean="0"/>
              <a:t>The strategies for health research in the 12th Plan should be the following:</a:t>
            </a:r>
          </a:p>
          <a:p>
            <a:pPr lvl="0"/>
            <a:r>
              <a:rPr lang="en-US" sz="2000" b="1" dirty="0" smtClean="0"/>
              <a:t>Address national health priorities: </a:t>
            </a:r>
            <a:endParaRPr lang="en-US" sz="2000" dirty="0" smtClean="0"/>
          </a:p>
          <a:p>
            <a:pPr lvl="0"/>
            <a:r>
              <a:rPr lang="en-US" sz="2000" dirty="0" smtClean="0"/>
              <a:t>Maternal and child nutrition, health and survival;</a:t>
            </a:r>
          </a:p>
          <a:p>
            <a:pPr lvl="0"/>
            <a:r>
              <a:rPr lang="en-US" sz="2000" dirty="0" smtClean="0"/>
              <a:t> High fertility in parts of the country;</a:t>
            </a:r>
          </a:p>
          <a:p>
            <a:pPr lvl="0"/>
            <a:r>
              <a:rPr lang="en-US" sz="2000" dirty="0" smtClean="0"/>
              <a:t>Low child sex ratio and discrimination against girl child;</a:t>
            </a:r>
          </a:p>
          <a:p>
            <a:pPr lvl="0"/>
            <a:r>
              <a:rPr lang="en-US" sz="2000" dirty="0" smtClean="0"/>
              <a:t>Prevention, early detection, treatment, rehabilitation to reduce burden of diseases –</a:t>
            </a:r>
          </a:p>
          <a:p>
            <a:pPr lvl="0"/>
            <a:r>
              <a:rPr lang="en-US" sz="2000" dirty="0" smtClean="0"/>
              <a:t>Communicable, non-communicable (including mental illnesses) and injuries;</a:t>
            </a:r>
          </a:p>
          <a:p>
            <a:pPr lvl="0"/>
            <a:r>
              <a:rPr lang="en-US" sz="2000" dirty="0" smtClean="0"/>
              <a:t>Sustainable health financing aimed at reducing household's out-of-pocket expenditure</a:t>
            </a:r>
            <a:r>
              <a:rPr lang="en-US" sz="2000" dirty="0" smtClean="0"/>
              <a:t>;</a:t>
            </a:r>
            <a:endParaRPr lang="en-US" sz="2000" dirty="0" smtClean="0"/>
          </a:p>
          <a:p>
            <a:pPr>
              <a:buNone/>
            </a:pPr>
            <a:endParaRPr lang="en-US" sz="2000" dirty="0"/>
          </a:p>
        </p:txBody>
      </p:sp>
    </p:spTree>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153400" cy="5592763"/>
          </a:xfrm>
        </p:spPr>
        <p:txBody>
          <a:bodyPr>
            <a:normAutofit fontScale="92500" lnSpcReduction="10000"/>
          </a:bodyPr>
          <a:lstStyle/>
          <a:p>
            <a:pPr lvl="0">
              <a:lnSpc>
                <a:spcPct val="150000"/>
              </a:lnSpc>
            </a:pPr>
            <a:r>
              <a:rPr lang="en-US" sz="2400" dirty="0" smtClean="0"/>
              <a:t>HIS covering universal vital registration, community based monitoring, disease</a:t>
            </a:r>
          </a:p>
          <a:p>
            <a:pPr lvl="0">
              <a:lnSpc>
                <a:spcPct val="150000"/>
              </a:lnSpc>
            </a:pPr>
            <a:r>
              <a:rPr lang="en-US" sz="2400" dirty="0" smtClean="0"/>
              <a:t>Surveillance and hospital based information systems for prevention, treatment and teaching;</a:t>
            </a:r>
          </a:p>
          <a:p>
            <a:pPr lvl="0">
              <a:lnSpc>
                <a:spcPct val="150000"/>
              </a:lnSpc>
            </a:pPr>
            <a:r>
              <a:rPr lang="en-US" sz="2400" dirty="0" smtClean="0"/>
              <a:t>Measures to address social determinants of health and inequity, particularly among marginalized populations;</a:t>
            </a:r>
          </a:p>
          <a:p>
            <a:pPr lvl="0">
              <a:lnSpc>
                <a:spcPct val="150000"/>
              </a:lnSpc>
            </a:pPr>
            <a:r>
              <a:rPr lang="en-US" sz="2400" dirty="0" smtClean="0"/>
              <a:t>Suggest and regularly update Standard Treatment Guidelines which are both necessary and cost-effective for wider adoption;</a:t>
            </a:r>
          </a:p>
          <a:p>
            <a:pPr lvl="0">
              <a:lnSpc>
                <a:spcPct val="150000"/>
              </a:lnSpc>
            </a:pPr>
            <a:r>
              <a:rPr lang="en-US" sz="2400" dirty="0" smtClean="0"/>
              <a:t> Public health systems and their strengthening; and</a:t>
            </a:r>
          </a:p>
          <a:p>
            <a:pPr lvl="0">
              <a:lnSpc>
                <a:spcPct val="150000"/>
              </a:lnSpc>
            </a:pPr>
            <a:r>
              <a:rPr lang="en-US" sz="2400" dirty="0" smtClean="0"/>
              <a:t> Health regulation, particularly on ethics issues in research.</a:t>
            </a:r>
          </a:p>
          <a:p>
            <a:pPr lvl="1">
              <a:lnSpc>
                <a:spcPct val="150000"/>
              </a:lnSpc>
            </a:pPr>
            <a:endParaRPr lang="en-US" sz="2000" dirty="0"/>
          </a:p>
        </p:txBody>
      </p:sp>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943600"/>
          </a:xfrm>
        </p:spPr>
        <p:txBody>
          <a:bodyPr>
            <a:normAutofit/>
          </a:bodyPr>
          <a:lstStyle/>
          <a:p>
            <a:r>
              <a:rPr lang="en-US" sz="2400" b="1" dirty="0" smtClean="0"/>
              <a:t>Build Research Coordination Framework:</a:t>
            </a:r>
          </a:p>
          <a:p>
            <a:endParaRPr lang="en-US" sz="2400" dirty="0" smtClean="0"/>
          </a:p>
          <a:p>
            <a:pPr lvl="1"/>
            <a:r>
              <a:rPr lang="en-US" sz="2000" dirty="0" smtClean="0"/>
              <a:t>Efficient research governance, regulatory and evaluation framework:</a:t>
            </a:r>
          </a:p>
          <a:p>
            <a:pPr lvl="1"/>
            <a:r>
              <a:rPr lang="en-US" sz="2000" dirty="0" smtClean="0"/>
              <a:t>Nurture development of research centres and labs:</a:t>
            </a:r>
          </a:p>
          <a:p>
            <a:pPr lvl="1"/>
            <a:r>
              <a:rPr lang="en-US" sz="2000" dirty="0" smtClean="0"/>
              <a:t>Utilize available research capacity by promoting Extramural research:</a:t>
            </a:r>
          </a:p>
          <a:p>
            <a:pPr lvl="1"/>
            <a:r>
              <a:rPr lang="en-US" sz="2000" dirty="0" smtClean="0"/>
              <a:t>Build on strengths of Indian Systems of Medicine and Homeopathy:</a:t>
            </a:r>
          </a:p>
          <a:p>
            <a:pPr lvl="1"/>
            <a:r>
              <a:rPr lang="en-US" sz="2000" dirty="0" smtClean="0"/>
              <a:t>Develop Human Resources:</a:t>
            </a:r>
          </a:p>
          <a:p>
            <a:pPr lvl="1"/>
            <a:r>
              <a:rPr lang="en-US" sz="2000" dirty="0" smtClean="0"/>
              <a:t>Cost-effectiveness studies to frame Clinical Treatment Guidelines</a:t>
            </a:r>
            <a:r>
              <a:rPr lang="en-US" dirty="0" smtClean="0"/>
              <a:t>:</a:t>
            </a:r>
          </a:p>
          <a:p>
            <a:endParaRPr lang="en-US" sz="2400" b="1" dirty="0" smtClean="0"/>
          </a:p>
          <a:p>
            <a:r>
              <a:rPr lang="en-US" sz="2400" b="1" dirty="0" smtClean="0"/>
              <a:t>AYUSH – </a:t>
            </a:r>
            <a:r>
              <a:rPr lang="en-US" sz="2400" dirty="0" smtClean="0"/>
              <a:t>Integration in Research, Teaching and Health Care</a:t>
            </a:r>
          </a:p>
          <a:p>
            <a:endParaRPr lang="en-US" sz="2400" dirty="0" smtClean="0"/>
          </a:p>
          <a:p>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rmAutofit fontScale="90000"/>
          </a:bodyPr>
          <a:lstStyle/>
          <a:p>
            <a:pPr algn="l"/>
            <a:r>
              <a:rPr lang="en-US" b="1" dirty="0" smtClean="0"/>
              <a:t/>
            </a:r>
            <a:br>
              <a:rPr lang="en-US" b="1" dirty="0" smtClean="0"/>
            </a:br>
            <a:r>
              <a:rPr lang="en-US" b="1" dirty="0"/>
              <a:t/>
            </a:r>
            <a:br>
              <a:rPr lang="en-US" b="1" dirty="0"/>
            </a:br>
            <a:r>
              <a:rPr lang="en-US" b="1" dirty="0" smtClean="0"/>
              <a:t/>
            </a:r>
            <a:br>
              <a:rPr lang="en-US" b="1" dirty="0" smtClean="0"/>
            </a:br>
            <a:r>
              <a:rPr lang="en-US" b="1" dirty="0"/>
              <a:t/>
            </a:r>
            <a:br>
              <a:rPr lang="en-US" b="1" dirty="0"/>
            </a:br>
            <a:r>
              <a:rPr lang="en-US" b="1" dirty="0" smtClean="0"/>
              <a:t/>
            </a:r>
            <a:br>
              <a:rPr lang="en-US" b="1" dirty="0" smtClean="0"/>
            </a:br>
            <a:r>
              <a:rPr lang="en-US" b="1" dirty="0"/>
              <a:t/>
            </a:r>
            <a:br>
              <a:rPr lang="en-US" b="1" dirty="0"/>
            </a:br>
            <a:r>
              <a:rPr lang="en-US" b="1" dirty="0" smtClean="0"/>
              <a:t/>
            </a:r>
            <a:br>
              <a:rPr lang="en-US" b="1" dirty="0" smtClean="0"/>
            </a:br>
            <a:r>
              <a:rPr lang="en-US" b="1" dirty="0"/>
              <a:t/>
            </a:r>
            <a:br>
              <a:rPr lang="en-US" b="1" dirty="0"/>
            </a:br>
            <a:r>
              <a:rPr lang="en-US" b="1" dirty="0" smtClean="0"/>
              <a:t/>
            </a:r>
            <a:br>
              <a:rPr lang="en-US" b="1" dirty="0" smtClean="0"/>
            </a:br>
            <a:r>
              <a:rPr lang="en-US" b="1" dirty="0"/>
              <a:t/>
            </a:r>
            <a:br>
              <a:rPr lang="en-US" b="1" dirty="0"/>
            </a:br>
            <a:r>
              <a:rPr lang="en-US" b="1" dirty="0" smtClean="0"/>
              <a:t/>
            </a:r>
            <a:br>
              <a:rPr lang="en-US" b="1" dirty="0" smtClean="0"/>
            </a:br>
            <a:r>
              <a:rPr lang="en-US" b="1" dirty="0"/>
              <a:t/>
            </a:r>
            <a:br>
              <a:rPr lang="en-US" b="1" dirty="0"/>
            </a:br>
            <a:r>
              <a:rPr lang="en-US" b="1" dirty="0" smtClean="0"/>
              <a:t/>
            </a:r>
            <a:br>
              <a:rPr lang="en-US" b="1" dirty="0" smtClean="0"/>
            </a:br>
            <a:r>
              <a:rPr lang="en-US" b="1" dirty="0" smtClean="0"/>
              <a:t>Five </a:t>
            </a:r>
            <a:r>
              <a:rPr lang="en-US" b="1" dirty="0"/>
              <a:t>Year Pans:</a:t>
            </a:r>
            <a:r>
              <a:rPr lang="en-US" dirty="0"/>
              <a:t/>
            </a:r>
            <a:br>
              <a:rPr lang="en-US" dirty="0"/>
            </a:br>
            <a:r>
              <a:rPr lang="en-US" dirty="0" smtClean="0"/>
              <a:t/>
            </a:r>
            <a:br>
              <a:rPr lang="en-US" dirty="0" smtClean="0"/>
            </a:br>
            <a:r>
              <a:rPr lang="en-US" dirty="0"/>
              <a:t/>
            </a:r>
            <a:br>
              <a:rPr lang="en-US" dirty="0"/>
            </a:br>
            <a:r>
              <a:rPr lang="en-US" dirty="0" smtClean="0"/>
              <a:t/>
            </a:r>
            <a:br>
              <a:rPr lang="en-US" dirty="0" smtClean="0"/>
            </a:br>
            <a:r>
              <a:rPr lang="en-US" dirty="0"/>
              <a:t/>
            </a:r>
            <a:br>
              <a:rPr lang="en-US" dirty="0"/>
            </a:br>
            <a:r>
              <a:rPr lang="en-US" dirty="0" smtClean="0"/>
              <a:t/>
            </a:r>
            <a:br>
              <a:rPr lang="en-US" dirty="0" smtClean="0"/>
            </a:br>
            <a:r>
              <a:rPr lang="en-US" dirty="0"/>
              <a:t/>
            </a:r>
            <a:br>
              <a:rPr lang="en-US" dirty="0"/>
            </a:br>
            <a:r>
              <a:rPr lang="en-US" dirty="0" smtClean="0"/>
              <a:t/>
            </a:r>
            <a:br>
              <a:rPr lang="en-US" dirty="0" smtClean="0"/>
            </a:br>
            <a:r>
              <a:rPr lang="en-US" dirty="0"/>
              <a:t/>
            </a:r>
            <a:br>
              <a:rPr lang="en-US" dirty="0"/>
            </a:br>
            <a:r>
              <a:rPr lang="en-US" dirty="0" smtClean="0"/>
              <a:t/>
            </a:r>
            <a:br>
              <a:rPr lang="en-US" dirty="0" smtClean="0"/>
            </a:br>
            <a:r>
              <a:rPr lang="en-US" dirty="0"/>
              <a:t/>
            </a:r>
            <a:br>
              <a:rPr lang="en-US" dirty="0"/>
            </a:br>
            <a:r>
              <a:rPr lang="en-US" dirty="0" smtClean="0"/>
              <a:t/>
            </a:r>
            <a:br>
              <a:rPr lang="en-US" dirty="0" smtClean="0"/>
            </a:br>
            <a:r>
              <a:rPr lang="en-US" dirty="0"/>
              <a:t/>
            </a:r>
            <a:br>
              <a:rPr lang="en-US" dirty="0"/>
            </a:br>
            <a:endParaRPr lang="en-US" dirty="0"/>
          </a:p>
        </p:txBody>
      </p:sp>
      <p:sp>
        <p:nvSpPr>
          <p:cNvPr id="3" name="Content Placeholder 2"/>
          <p:cNvSpPr>
            <a:spLocks noGrp="1"/>
          </p:cNvSpPr>
          <p:nvPr>
            <p:ph idx="1"/>
          </p:nvPr>
        </p:nvSpPr>
        <p:spPr>
          <a:xfrm>
            <a:off x="457200" y="1066800"/>
            <a:ext cx="8229600" cy="5562600"/>
          </a:xfrm>
        </p:spPr>
        <p:txBody>
          <a:bodyPr>
            <a:noAutofit/>
          </a:bodyPr>
          <a:lstStyle/>
          <a:p>
            <a:pPr>
              <a:lnSpc>
                <a:spcPct val="150000"/>
              </a:lnSpc>
            </a:pPr>
            <a:r>
              <a:rPr lang="en-US" sz="1600" b="1" dirty="0" smtClean="0"/>
              <a:t>First Five-year Plan -           1951 </a:t>
            </a:r>
            <a:br>
              <a:rPr lang="en-US" sz="1600" b="1" dirty="0" smtClean="0"/>
            </a:br>
            <a:r>
              <a:rPr lang="en-US" sz="1600" b="1" dirty="0" smtClean="0"/>
              <a:t>Second Five Year Plan:        1956</a:t>
            </a:r>
            <a:br>
              <a:rPr lang="en-US" sz="1600" b="1" dirty="0" smtClean="0"/>
            </a:br>
            <a:r>
              <a:rPr lang="en-US" sz="1600" b="1" dirty="0" smtClean="0"/>
              <a:t>Third Five Year Plan:            1961</a:t>
            </a:r>
            <a:br>
              <a:rPr lang="en-US" sz="1600" b="1" dirty="0" smtClean="0"/>
            </a:br>
            <a:r>
              <a:rPr lang="en-US" sz="1600" b="1" dirty="0" smtClean="0"/>
              <a:t>Plan Holiday:                       1966 to 69 due to Indo – Pak War.</a:t>
            </a:r>
            <a:br>
              <a:rPr lang="en-US" sz="1600" b="1" dirty="0" smtClean="0"/>
            </a:br>
            <a:r>
              <a:rPr lang="en-US" sz="1600" b="1" dirty="0" smtClean="0"/>
              <a:t>Fourth Plan:                      1969</a:t>
            </a:r>
            <a:br>
              <a:rPr lang="en-US" sz="1600" b="1" dirty="0" smtClean="0"/>
            </a:br>
            <a:r>
              <a:rPr lang="en-US" sz="1600" b="1" dirty="0" smtClean="0"/>
              <a:t>Fifth Plan:                          1974</a:t>
            </a:r>
            <a:br>
              <a:rPr lang="en-US" sz="1600" b="1" dirty="0" smtClean="0"/>
            </a:br>
            <a:r>
              <a:rPr lang="en-US" sz="1600" b="1" dirty="0" smtClean="0"/>
              <a:t>Sixth Plan:                          1979</a:t>
            </a:r>
            <a:br>
              <a:rPr lang="en-US" sz="1600" b="1" dirty="0" smtClean="0"/>
            </a:br>
            <a:r>
              <a:rPr lang="en-US" sz="1600" b="1" dirty="0" smtClean="0"/>
              <a:t>Seventh Plan:                     1984</a:t>
            </a:r>
          </a:p>
          <a:p>
            <a:pPr>
              <a:lnSpc>
                <a:spcPct val="150000"/>
              </a:lnSpc>
              <a:buNone/>
            </a:pPr>
            <a:r>
              <a:rPr lang="en-US" sz="1600" b="1" dirty="0" smtClean="0"/>
              <a:t>       No plan due to frequent change of  1989- 90 -91-92 government at the centre</a:t>
            </a:r>
            <a:br>
              <a:rPr lang="en-US" sz="1600" b="1" dirty="0" smtClean="0"/>
            </a:br>
            <a:r>
              <a:rPr lang="en-US" sz="1600" b="1" dirty="0" smtClean="0"/>
              <a:t>Eighth Plan:                      1992</a:t>
            </a:r>
            <a:br>
              <a:rPr lang="en-US" sz="1600" b="1" dirty="0" smtClean="0"/>
            </a:br>
            <a:r>
              <a:rPr lang="en-US" sz="1600" b="1" dirty="0" smtClean="0"/>
              <a:t>Ninth Plan:                        1997</a:t>
            </a:r>
            <a:br>
              <a:rPr lang="en-US" sz="1600" b="1" dirty="0" smtClean="0"/>
            </a:br>
            <a:r>
              <a:rPr lang="en-US" sz="1600" b="1" dirty="0" smtClean="0"/>
              <a:t>Tenth Plan:                        2002</a:t>
            </a:r>
            <a:br>
              <a:rPr lang="en-US" sz="1600" b="1" dirty="0" smtClean="0"/>
            </a:br>
            <a:r>
              <a:rPr lang="en-US" sz="1600" b="1" dirty="0" smtClean="0"/>
              <a:t>Eleventh Plan:                 2007 -12     </a:t>
            </a:r>
            <a:br>
              <a:rPr lang="en-US" sz="1600" b="1" dirty="0" smtClean="0"/>
            </a:br>
            <a:endParaRPr lang="en-US" sz="1600" b="1" dirty="0"/>
          </a:p>
        </p:txBody>
      </p:sp>
    </p:spTree>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smtClean="0"/>
              <a:t> </a:t>
            </a:r>
            <a:r>
              <a:rPr lang="en-US" dirty="0" smtClean="0"/>
              <a:t/>
            </a:r>
            <a:br>
              <a:rPr lang="en-US" dirty="0" smtClean="0"/>
            </a:br>
            <a:r>
              <a:rPr lang="en-US" b="1" dirty="0" smtClean="0"/>
              <a:t>Inclusive Agenda</a:t>
            </a:r>
            <a:r>
              <a:rPr lang="en-US" dirty="0" smtClean="0"/>
              <a:t/>
            </a:r>
            <a:br>
              <a:rPr lang="en-US" dirty="0" smtClean="0"/>
            </a:br>
            <a:endParaRPr lang="en-US" dirty="0"/>
          </a:p>
        </p:txBody>
      </p:sp>
      <p:sp>
        <p:nvSpPr>
          <p:cNvPr id="3" name="Content Placeholder 2"/>
          <p:cNvSpPr>
            <a:spLocks noGrp="1"/>
          </p:cNvSpPr>
          <p:nvPr>
            <p:ph idx="1"/>
          </p:nvPr>
        </p:nvSpPr>
        <p:spPr/>
        <p:txBody>
          <a:bodyPr>
            <a:normAutofit/>
          </a:bodyPr>
          <a:lstStyle/>
          <a:p>
            <a:pPr>
              <a:lnSpc>
                <a:spcPct val="150000"/>
              </a:lnSpc>
              <a:buNone/>
            </a:pPr>
            <a:r>
              <a:rPr lang="en-US" sz="2000" dirty="0" smtClean="0"/>
              <a:t>To meet the special needs of the marginalized, the Steering Committee recommends the following:</a:t>
            </a:r>
          </a:p>
          <a:p>
            <a:pPr lvl="0">
              <a:lnSpc>
                <a:spcPct val="150000"/>
              </a:lnSpc>
            </a:pPr>
            <a:r>
              <a:rPr lang="en-US" sz="2000" dirty="0" smtClean="0"/>
              <a:t>Access to services:</a:t>
            </a:r>
          </a:p>
          <a:p>
            <a:pPr lvl="0">
              <a:lnSpc>
                <a:spcPct val="150000"/>
              </a:lnSpc>
            </a:pPr>
            <a:r>
              <a:rPr lang="en-US" sz="2000" dirty="0" smtClean="0"/>
              <a:t>Special services for vulnerable populations:</a:t>
            </a:r>
          </a:p>
          <a:p>
            <a:pPr lvl="0">
              <a:lnSpc>
                <a:spcPct val="150000"/>
              </a:lnSpc>
            </a:pPr>
            <a:r>
              <a:rPr lang="en-US" sz="2000" dirty="0" smtClean="0"/>
              <a:t>Disaggregated monitoring and evaluation systems:</a:t>
            </a:r>
          </a:p>
          <a:p>
            <a:pPr lvl="0">
              <a:lnSpc>
                <a:spcPct val="150000"/>
              </a:lnSpc>
            </a:pPr>
            <a:r>
              <a:rPr lang="en-US" sz="2000" dirty="0" smtClean="0"/>
              <a:t>Including representatives of marginalized and disadvantaged segments of the population in community fora:</a:t>
            </a:r>
          </a:p>
          <a:p>
            <a:pPr>
              <a:lnSpc>
                <a:spcPct val="150000"/>
              </a:lnSpc>
              <a:buNone/>
            </a:pPr>
            <a:endParaRPr lang="en-US" sz="2000" dirty="0" smtClean="0"/>
          </a:p>
        </p:txBody>
      </p:sp>
    </p:spTree>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US" sz="3200" b="1" dirty="0" smtClean="0"/>
              <a:t>References:</a:t>
            </a:r>
            <a:endParaRPr lang="en-US" sz="3200" b="1" dirty="0"/>
          </a:p>
        </p:txBody>
      </p:sp>
      <p:sp>
        <p:nvSpPr>
          <p:cNvPr id="3" name="Content Placeholder 2"/>
          <p:cNvSpPr>
            <a:spLocks noGrp="1"/>
          </p:cNvSpPr>
          <p:nvPr>
            <p:ph idx="1"/>
          </p:nvPr>
        </p:nvSpPr>
        <p:spPr/>
        <p:txBody>
          <a:bodyPr>
            <a:normAutofit fontScale="70000" lnSpcReduction="20000"/>
          </a:bodyPr>
          <a:lstStyle/>
          <a:p>
            <a:pPr lvl="0"/>
            <a:r>
              <a:rPr lang="en-US" dirty="0" smtClean="0"/>
              <a:t>History, Constitution of Planning commission in India: Available on URL: </a:t>
            </a:r>
            <a:r>
              <a:rPr lang="en-US" u="sng" dirty="0" smtClean="0">
                <a:hlinkClick r:id="rId2"/>
              </a:rPr>
              <a:t>http://www.planningcommission.nic.in/index.php</a:t>
            </a:r>
            <a:endParaRPr lang="en-US" dirty="0" smtClean="0"/>
          </a:p>
          <a:p>
            <a:pPr>
              <a:buNone/>
            </a:pPr>
            <a:r>
              <a:rPr lang="en-US" dirty="0" smtClean="0"/>
              <a:t> </a:t>
            </a:r>
          </a:p>
          <a:p>
            <a:pPr lvl="0"/>
            <a:r>
              <a:rPr lang="en-US" dirty="0" smtClean="0"/>
              <a:t>Planning commission. Report of High level Expert Group on Health, Oct.2011.  </a:t>
            </a:r>
          </a:p>
          <a:p>
            <a:pPr>
              <a:buNone/>
            </a:pPr>
            <a:endParaRPr lang="en-US" dirty="0" smtClean="0"/>
          </a:p>
          <a:p>
            <a:pPr lvl="0"/>
            <a:r>
              <a:rPr lang="en-US" dirty="0" smtClean="0"/>
              <a:t>Planning Commission. Faster, sustainable and more inclusive growth, Approach Paper for 12</a:t>
            </a:r>
            <a:r>
              <a:rPr lang="en-US" baseline="30000" dirty="0" smtClean="0"/>
              <a:t>th</a:t>
            </a:r>
            <a:r>
              <a:rPr lang="en-US" dirty="0" smtClean="0"/>
              <a:t> Five year plan. August 2011. </a:t>
            </a:r>
          </a:p>
          <a:p>
            <a:pPr>
              <a:buNone/>
            </a:pPr>
            <a:r>
              <a:rPr lang="en-US" dirty="0" smtClean="0"/>
              <a:t> </a:t>
            </a:r>
          </a:p>
          <a:p>
            <a:pPr lvl="0"/>
            <a:r>
              <a:rPr lang="en-US" dirty="0" smtClean="0"/>
              <a:t>Health Division, Planning Commission. Report of Steering Committee on health for 12</a:t>
            </a:r>
            <a:r>
              <a:rPr lang="en-US" baseline="30000" dirty="0" smtClean="0"/>
              <a:t>th</a:t>
            </a:r>
            <a:r>
              <a:rPr lang="en-US" dirty="0" smtClean="0"/>
              <a:t> five year plan (includes recommendation of all working group. February 2012</a:t>
            </a:r>
          </a:p>
          <a:p>
            <a:pPr>
              <a:buNone/>
            </a:pPr>
            <a:r>
              <a:rPr lang="en-US" dirty="0" smtClean="0"/>
              <a:t> </a:t>
            </a:r>
          </a:p>
          <a:p>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609600"/>
          </a:xfrm>
        </p:spPr>
        <p:txBody>
          <a:bodyPr>
            <a:noAutofit/>
          </a:bodyPr>
          <a:lstStyle/>
          <a:p>
            <a:pPr algn="l"/>
            <a:r>
              <a:rPr lang="en-US" sz="2800" b="1" dirty="0" smtClean="0"/>
              <a:t>Functions </a:t>
            </a:r>
            <a:r>
              <a:rPr lang="en-US" sz="2800" b="1" dirty="0"/>
              <a:t>of Planning Commission </a:t>
            </a:r>
            <a:r>
              <a:rPr lang="en-US" sz="2800" dirty="0"/>
              <a:t/>
            </a:r>
            <a:br>
              <a:rPr lang="en-US" sz="2800" dirty="0"/>
            </a:br>
            <a:endParaRPr lang="en-US" sz="2800" dirty="0"/>
          </a:p>
        </p:txBody>
      </p:sp>
      <p:sp>
        <p:nvSpPr>
          <p:cNvPr id="3" name="Content Placeholder 2"/>
          <p:cNvSpPr>
            <a:spLocks noGrp="1"/>
          </p:cNvSpPr>
          <p:nvPr>
            <p:ph idx="1"/>
          </p:nvPr>
        </p:nvSpPr>
        <p:spPr>
          <a:xfrm>
            <a:off x="533400" y="685800"/>
            <a:ext cx="8229600" cy="5562600"/>
          </a:xfrm>
        </p:spPr>
        <p:txBody>
          <a:bodyPr>
            <a:noAutofit/>
          </a:bodyPr>
          <a:lstStyle/>
          <a:p>
            <a:pPr>
              <a:lnSpc>
                <a:spcPct val="150000"/>
              </a:lnSpc>
            </a:pPr>
            <a:r>
              <a:rPr lang="en-US" sz="2000" dirty="0" smtClean="0"/>
              <a:t>Assessment </a:t>
            </a:r>
            <a:r>
              <a:rPr lang="en-US" sz="2000" dirty="0"/>
              <a:t>of the material, capital and human resources of the </a:t>
            </a:r>
            <a:r>
              <a:rPr lang="en-US" sz="2000" dirty="0" smtClean="0"/>
              <a:t>country</a:t>
            </a:r>
          </a:p>
          <a:p>
            <a:pPr lvl="0">
              <a:lnSpc>
                <a:spcPct val="150000"/>
              </a:lnSpc>
            </a:pPr>
            <a:r>
              <a:rPr lang="en-US" sz="2000" dirty="0"/>
              <a:t>Formulate a Plan for the most effective and balanced utilisation of country's resources;</a:t>
            </a:r>
          </a:p>
          <a:p>
            <a:pPr>
              <a:lnSpc>
                <a:spcPct val="150000"/>
              </a:lnSpc>
            </a:pPr>
            <a:r>
              <a:rPr lang="en-US" sz="2000" dirty="0" smtClean="0"/>
              <a:t>Determination </a:t>
            </a:r>
            <a:r>
              <a:rPr lang="en-US" sz="2000" dirty="0"/>
              <a:t>of priorities, </a:t>
            </a:r>
            <a:r>
              <a:rPr lang="en-US" sz="2000" dirty="0" smtClean="0"/>
              <a:t>stages to carry out Plan and </a:t>
            </a:r>
            <a:r>
              <a:rPr lang="en-US" sz="2000" dirty="0"/>
              <a:t>propose the allocation of </a:t>
            </a:r>
            <a:r>
              <a:rPr lang="en-US" sz="2000" dirty="0" smtClean="0"/>
              <a:t>resources.</a:t>
            </a:r>
          </a:p>
          <a:p>
            <a:pPr lvl="0">
              <a:lnSpc>
                <a:spcPct val="150000"/>
              </a:lnSpc>
            </a:pPr>
            <a:r>
              <a:rPr lang="en-US" sz="2000" dirty="0"/>
              <a:t>Indicate the factors which are tending to retard economic </a:t>
            </a:r>
            <a:r>
              <a:rPr lang="en-US" sz="2000" dirty="0" smtClean="0"/>
              <a:t>development.</a:t>
            </a:r>
          </a:p>
          <a:p>
            <a:pPr>
              <a:lnSpc>
                <a:spcPct val="150000"/>
              </a:lnSpc>
            </a:pPr>
            <a:r>
              <a:rPr lang="en-US" sz="2000" dirty="0"/>
              <a:t>Determine the nature of the machinery </a:t>
            </a:r>
            <a:r>
              <a:rPr lang="en-US" sz="2000" dirty="0" smtClean="0"/>
              <a:t>necessary </a:t>
            </a:r>
            <a:r>
              <a:rPr lang="en-US" sz="2000" dirty="0"/>
              <a:t>for </a:t>
            </a:r>
            <a:r>
              <a:rPr lang="en-US" sz="2000" dirty="0" smtClean="0"/>
              <a:t>the </a:t>
            </a:r>
            <a:r>
              <a:rPr lang="en-US" sz="2000" dirty="0"/>
              <a:t>successful implementation </a:t>
            </a:r>
            <a:r>
              <a:rPr lang="en-US" sz="2000" dirty="0" smtClean="0"/>
              <a:t>of Plan.</a:t>
            </a:r>
          </a:p>
          <a:p>
            <a:pPr>
              <a:lnSpc>
                <a:spcPct val="150000"/>
              </a:lnSpc>
            </a:pPr>
            <a:r>
              <a:rPr lang="en-US" sz="2000" dirty="0"/>
              <a:t>Appraise from time to time the progress </a:t>
            </a:r>
            <a:r>
              <a:rPr lang="en-US" sz="2000" dirty="0" smtClean="0"/>
              <a:t>achieved.</a:t>
            </a:r>
          </a:p>
          <a:p>
            <a:pPr>
              <a:lnSpc>
                <a:spcPct val="150000"/>
              </a:lnSpc>
            </a:pPr>
            <a:r>
              <a:rPr lang="en-US" sz="2000" dirty="0" smtClean="0"/>
              <a:t>Make recommendation for policy formulations.</a:t>
            </a:r>
            <a:endParaRPr lang="en-US" sz="2000" dirty="0"/>
          </a:p>
          <a:p>
            <a:pPr lvl="0">
              <a:lnSpc>
                <a:spcPct val="150000"/>
              </a:lnSpc>
            </a:pPr>
            <a:endParaRPr lang="en-US" sz="2000"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b="1" dirty="0"/>
              <a:t> </a:t>
            </a:r>
            <a:r>
              <a:rPr lang="en-US" dirty="0"/>
              <a:t/>
            </a:r>
            <a:br>
              <a:rPr lang="en-US" dirty="0"/>
            </a:br>
            <a:r>
              <a:rPr lang="en-US" b="1" dirty="0"/>
              <a:t>Organization: </a:t>
            </a:r>
            <a:br>
              <a:rPr lang="en-US" b="1" dirty="0"/>
            </a:br>
            <a:endParaRPr lang="en-US" dirty="0"/>
          </a:p>
        </p:txBody>
      </p:sp>
      <p:sp>
        <p:nvSpPr>
          <p:cNvPr id="3" name="Content Placeholder 2"/>
          <p:cNvSpPr>
            <a:spLocks noGrp="1"/>
          </p:cNvSpPr>
          <p:nvPr>
            <p:ph idx="1"/>
          </p:nvPr>
        </p:nvSpPr>
        <p:spPr/>
        <p:txBody>
          <a:bodyPr>
            <a:normAutofit/>
          </a:bodyPr>
          <a:lstStyle/>
          <a:p>
            <a:pPr lvl="0">
              <a:lnSpc>
                <a:spcPct val="150000"/>
              </a:lnSpc>
            </a:pPr>
            <a:r>
              <a:rPr lang="en-US" sz="2400" dirty="0"/>
              <a:t>Chairman – Prime Minister of India</a:t>
            </a:r>
          </a:p>
          <a:p>
            <a:pPr lvl="0">
              <a:lnSpc>
                <a:spcPct val="150000"/>
              </a:lnSpc>
            </a:pPr>
            <a:r>
              <a:rPr lang="en-US" sz="2400" dirty="0" smtClean="0"/>
              <a:t>Deputy Chairman</a:t>
            </a:r>
          </a:p>
          <a:p>
            <a:pPr lvl="0">
              <a:lnSpc>
                <a:spcPct val="150000"/>
              </a:lnSpc>
            </a:pPr>
            <a:r>
              <a:rPr lang="en-US" sz="2400" dirty="0" smtClean="0"/>
              <a:t>Minister of state (Planning</a:t>
            </a:r>
            <a:r>
              <a:rPr lang="en-US" sz="2400" dirty="0"/>
              <a:t>)</a:t>
            </a:r>
          </a:p>
          <a:p>
            <a:pPr lvl="0">
              <a:lnSpc>
                <a:spcPct val="150000"/>
              </a:lnSpc>
            </a:pPr>
            <a:r>
              <a:rPr lang="en-US" sz="2400" dirty="0"/>
              <a:t>Members</a:t>
            </a:r>
          </a:p>
          <a:p>
            <a:pPr lvl="0">
              <a:lnSpc>
                <a:spcPct val="150000"/>
              </a:lnSpc>
            </a:pPr>
            <a:r>
              <a:rPr lang="en-US" sz="2400" dirty="0"/>
              <a:t> Member </a:t>
            </a:r>
            <a:r>
              <a:rPr lang="en-US" sz="2400" dirty="0" smtClean="0"/>
              <a:t>Secretary</a:t>
            </a:r>
          </a:p>
          <a:p>
            <a:pPr lvl="0">
              <a:lnSpc>
                <a:spcPct val="150000"/>
              </a:lnSpc>
            </a:pPr>
            <a:r>
              <a:rPr lang="en-US" sz="2400" dirty="0" smtClean="0"/>
              <a:t>Senior Officers</a:t>
            </a:r>
            <a:endParaRPr lang="en-US" sz="2400" dirty="0">
              <a:hlinkClick r:id="rId2"/>
            </a:endParaRPr>
          </a:p>
          <a:p>
            <a:pPr>
              <a:lnSpc>
                <a:spcPct val="150000"/>
              </a:lnSpc>
            </a:pPr>
            <a:r>
              <a:rPr lang="en-US" sz="2400" dirty="0" smtClean="0"/>
              <a:t>Grievance officer</a:t>
            </a:r>
            <a:endParaRPr lang="en-US" sz="2400"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33400"/>
            <a:ext cx="8229600" cy="533400"/>
          </a:xfrm>
        </p:spPr>
        <p:txBody>
          <a:bodyPr>
            <a:noAutofit/>
          </a:bodyPr>
          <a:lstStyle/>
          <a:p>
            <a:pPr algn="l"/>
            <a:r>
              <a:rPr lang="en-US" sz="2800" b="1" dirty="0"/>
              <a:t>11</a:t>
            </a:r>
            <a:r>
              <a:rPr lang="en-US" sz="2800" b="1" baseline="30000" dirty="0"/>
              <a:t>th</a:t>
            </a:r>
            <a:r>
              <a:rPr lang="en-US" sz="2800" b="1" dirty="0"/>
              <a:t> Five Year Plan: Key Observation in </a:t>
            </a:r>
            <a:r>
              <a:rPr lang="en-US" sz="2800" b="1" dirty="0" smtClean="0"/>
              <a:t>Health </a:t>
            </a:r>
            <a:r>
              <a:rPr lang="en-US" sz="2800" b="1" dirty="0"/>
              <a:t>sectors</a:t>
            </a:r>
            <a:r>
              <a:rPr lang="en-US" sz="2800" dirty="0"/>
              <a:t/>
            </a:r>
            <a:br>
              <a:rPr lang="en-US" sz="2800" dirty="0"/>
            </a:br>
            <a:endParaRPr lang="en-US" sz="2800" dirty="0"/>
          </a:p>
        </p:txBody>
      </p:sp>
      <p:sp>
        <p:nvSpPr>
          <p:cNvPr id="5" name="Content Placeholder 4"/>
          <p:cNvSpPr>
            <a:spLocks noGrp="1"/>
          </p:cNvSpPr>
          <p:nvPr>
            <p:ph idx="1"/>
          </p:nvPr>
        </p:nvSpPr>
        <p:spPr>
          <a:xfrm>
            <a:off x="457200" y="1295400"/>
            <a:ext cx="8229600" cy="5334000"/>
          </a:xfrm>
        </p:spPr>
        <p:txBody>
          <a:bodyPr>
            <a:normAutofit fontScale="92500"/>
          </a:bodyPr>
          <a:lstStyle/>
          <a:p>
            <a:r>
              <a:rPr lang="en-US" sz="2400" dirty="0" smtClean="0"/>
              <a:t>Goals of health indicators:</a:t>
            </a:r>
          </a:p>
          <a:p>
            <a:endParaRPr lang="en-US" sz="2400" dirty="0"/>
          </a:p>
          <a:p>
            <a:endParaRPr lang="en-US" sz="2400" dirty="0" smtClean="0"/>
          </a:p>
          <a:p>
            <a:endParaRPr lang="en-US" sz="2400" dirty="0" smtClean="0"/>
          </a:p>
          <a:p>
            <a:endParaRPr lang="en-US" sz="2400" dirty="0"/>
          </a:p>
          <a:p>
            <a:endParaRPr lang="en-US" sz="2400" dirty="0" smtClean="0"/>
          </a:p>
          <a:p>
            <a:endParaRPr lang="en-US" sz="2400" dirty="0"/>
          </a:p>
          <a:p>
            <a:endParaRPr lang="en-US" sz="2400" dirty="0" smtClean="0"/>
          </a:p>
          <a:p>
            <a:endParaRPr lang="en-US" sz="2400" dirty="0"/>
          </a:p>
          <a:p>
            <a:pPr>
              <a:buNone/>
            </a:pPr>
            <a:endParaRPr lang="en-US" sz="2400" dirty="0" smtClean="0"/>
          </a:p>
          <a:p>
            <a:r>
              <a:rPr lang="en-US" sz="2400" b="1" dirty="0" smtClean="0"/>
              <a:t>Percentage of GDP on Health:</a:t>
            </a:r>
          </a:p>
          <a:p>
            <a:pPr>
              <a:buNone/>
            </a:pPr>
            <a:r>
              <a:rPr lang="en-US" sz="2400" dirty="0" smtClean="0"/>
              <a:t>    Less than 1% to 1.4 % and 1.8% including water and sanitation.</a:t>
            </a:r>
          </a:p>
          <a:p>
            <a:r>
              <a:rPr lang="en-US" sz="2400" b="1" dirty="0" smtClean="0"/>
              <a:t>Shortage of health professionals.</a:t>
            </a:r>
          </a:p>
        </p:txBody>
      </p:sp>
      <p:graphicFrame>
        <p:nvGraphicFramePr>
          <p:cNvPr id="6" name="Table 5"/>
          <p:cNvGraphicFramePr>
            <a:graphicFrameLocks noGrp="1"/>
          </p:cNvGraphicFramePr>
          <p:nvPr/>
        </p:nvGraphicFramePr>
        <p:xfrm>
          <a:off x="914400" y="1905001"/>
          <a:ext cx="7467600" cy="3236194"/>
        </p:xfrm>
        <a:graphic>
          <a:graphicData uri="http://schemas.openxmlformats.org/drawingml/2006/table">
            <a:tbl>
              <a:tblPr firstRow="1" bandRow="1">
                <a:tableStyleId>{5C22544A-7EE6-4342-B048-85BDC9FD1C3A}</a:tableStyleId>
              </a:tblPr>
              <a:tblGrid>
                <a:gridCol w="3336587"/>
                <a:gridCol w="1641813"/>
                <a:gridCol w="2489200"/>
              </a:tblGrid>
              <a:tr h="361437">
                <a:tc>
                  <a:txBody>
                    <a:bodyPr/>
                    <a:lstStyle/>
                    <a:p>
                      <a:r>
                        <a:rPr lang="en-US" sz="2000" b="1" dirty="0" smtClean="0"/>
                        <a:t>Goals</a:t>
                      </a:r>
                      <a:endParaRPr lang="en-US" sz="2000" b="1" dirty="0"/>
                    </a:p>
                  </a:txBody>
                  <a:tcPr>
                    <a:solidFill>
                      <a:schemeClr val="accent2">
                        <a:lumMod val="40000"/>
                        <a:lumOff val="60000"/>
                      </a:schemeClr>
                    </a:solidFill>
                  </a:tcPr>
                </a:tc>
                <a:tc>
                  <a:txBody>
                    <a:bodyPr/>
                    <a:lstStyle/>
                    <a:p>
                      <a:r>
                        <a:rPr lang="en-US" sz="2000" b="1" dirty="0" smtClean="0"/>
                        <a:t>    2006</a:t>
                      </a:r>
                      <a:endParaRPr lang="en-US" sz="2000" b="1" dirty="0"/>
                    </a:p>
                  </a:txBody>
                  <a:tcPr>
                    <a:solidFill>
                      <a:schemeClr val="accent2">
                        <a:lumMod val="40000"/>
                        <a:lumOff val="60000"/>
                      </a:schemeClr>
                    </a:solidFill>
                  </a:tcPr>
                </a:tc>
                <a:tc>
                  <a:txBody>
                    <a:bodyPr/>
                    <a:lstStyle/>
                    <a:p>
                      <a:r>
                        <a:rPr lang="en-US" sz="2000" b="1" dirty="0" smtClean="0"/>
                        <a:t>Latest</a:t>
                      </a:r>
                      <a:endParaRPr lang="en-US" sz="2000" b="1" dirty="0"/>
                    </a:p>
                  </a:txBody>
                  <a:tcPr>
                    <a:solidFill>
                      <a:schemeClr val="accent2">
                        <a:lumMod val="40000"/>
                        <a:lumOff val="60000"/>
                      </a:schemeClr>
                    </a:solidFill>
                  </a:tcPr>
                </a:tc>
              </a:tr>
              <a:tr h="623850">
                <a:tc>
                  <a:txBody>
                    <a:bodyPr/>
                    <a:lstStyle/>
                    <a:p>
                      <a:r>
                        <a:rPr lang="en-US" sz="2000" b="1" dirty="0" smtClean="0"/>
                        <a:t>Infant Mortality rate</a:t>
                      </a:r>
                      <a:endParaRPr lang="en-US" sz="2000" b="1" dirty="0"/>
                    </a:p>
                  </a:txBody>
                  <a:tcPr>
                    <a:solidFill>
                      <a:schemeClr val="accent2">
                        <a:lumMod val="40000"/>
                        <a:lumOff val="60000"/>
                      </a:schemeClr>
                    </a:solidFill>
                  </a:tcPr>
                </a:tc>
                <a:tc>
                  <a:txBody>
                    <a:bodyPr/>
                    <a:lstStyle/>
                    <a:p>
                      <a:r>
                        <a:rPr lang="en-US" sz="2000" b="1" dirty="0" smtClean="0"/>
                        <a:t>57</a:t>
                      </a:r>
                      <a:endParaRPr lang="en-US" sz="2000" b="1" dirty="0"/>
                    </a:p>
                  </a:txBody>
                  <a:tcPr>
                    <a:solidFill>
                      <a:schemeClr val="accent2">
                        <a:lumMod val="40000"/>
                        <a:lumOff val="60000"/>
                      </a:schemeClr>
                    </a:solidFill>
                  </a:tcPr>
                </a:tc>
                <a:tc>
                  <a:txBody>
                    <a:bodyPr/>
                    <a:lstStyle/>
                    <a:p>
                      <a:r>
                        <a:rPr lang="en-US" sz="2000" b="1" dirty="0" smtClean="0"/>
                        <a:t>47  (World Bank)</a:t>
                      </a:r>
                      <a:endParaRPr lang="en-US" sz="2000" b="1" dirty="0"/>
                    </a:p>
                  </a:txBody>
                  <a:tcPr>
                    <a:solidFill>
                      <a:schemeClr val="accent2">
                        <a:lumMod val="40000"/>
                        <a:lumOff val="60000"/>
                      </a:schemeClr>
                    </a:solidFill>
                  </a:tcPr>
                </a:tc>
              </a:tr>
              <a:tr h="623850">
                <a:tc>
                  <a:txBody>
                    <a:bodyPr/>
                    <a:lstStyle/>
                    <a:p>
                      <a:r>
                        <a:rPr lang="en-US" sz="2000" b="1" dirty="0" smtClean="0"/>
                        <a:t>Maternal mortality ratio</a:t>
                      </a:r>
                      <a:endParaRPr lang="en-US" sz="2000" b="1" dirty="0"/>
                    </a:p>
                  </a:txBody>
                  <a:tcPr>
                    <a:solidFill>
                      <a:schemeClr val="accent2">
                        <a:lumMod val="40000"/>
                        <a:lumOff val="60000"/>
                      </a:schemeClr>
                    </a:solidFill>
                  </a:tcPr>
                </a:tc>
                <a:tc>
                  <a:txBody>
                    <a:bodyPr/>
                    <a:lstStyle/>
                    <a:p>
                      <a:r>
                        <a:rPr lang="en-US" sz="2000" b="1" dirty="0" smtClean="0"/>
                        <a:t>242</a:t>
                      </a:r>
                      <a:endParaRPr lang="en-US" sz="2000" b="1" dirty="0"/>
                    </a:p>
                  </a:txBody>
                  <a:tcPr>
                    <a:solidFill>
                      <a:schemeClr val="accent2">
                        <a:lumMod val="40000"/>
                        <a:lumOff val="60000"/>
                      </a:schemeClr>
                    </a:solidFill>
                  </a:tcPr>
                </a:tc>
                <a:tc>
                  <a:txBody>
                    <a:bodyPr/>
                    <a:lstStyle/>
                    <a:p>
                      <a:r>
                        <a:rPr lang="en-US" sz="2000" b="1" dirty="0" smtClean="0"/>
                        <a:t>212 (</a:t>
                      </a:r>
                      <a:r>
                        <a:rPr lang="en-US" sz="2000" b="1" baseline="0" dirty="0" smtClean="0"/>
                        <a:t> SRS)</a:t>
                      </a:r>
                      <a:endParaRPr lang="en-US" sz="2000" b="1" dirty="0"/>
                    </a:p>
                  </a:txBody>
                  <a:tcPr>
                    <a:solidFill>
                      <a:schemeClr val="accent2">
                        <a:lumMod val="40000"/>
                        <a:lumOff val="60000"/>
                      </a:schemeClr>
                    </a:solidFill>
                  </a:tcPr>
                </a:tc>
              </a:tr>
              <a:tr h="623850">
                <a:tc>
                  <a:txBody>
                    <a:bodyPr/>
                    <a:lstStyle/>
                    <a:p>
                      <a:r>
                        <a:rPr lang="en-US" sz="2000" b="1" dirty="0" smtClean="0"/>
                        <a:t>Institutional deliveries</a:t>
                      </a:r>
                      <a:endParaRPr lang="en-US" sz="2000" b="1" dirty="0"/>
                    </a:p>
                  </a:txBody>
                  <a:tcPr>
                    <a:solidFill>
                      <a:schemeClr val="accent2">
                        <a:lumMod val="40000"/>
                        <a:lumOff val="60000"/>
                      </a:schemeClr>
                    </a:solidFill>
                  </a:tcPr>
                </a:tc>
                <a:tc>
                  <a:txBody>
                    <a:bodyPr/>
                    <a:lstStyle/>
                    <a:p>
                      <a:r>
                        <a:rPr lang="en-US" sz="2000" b="1" dirty="0" smtClean="0"/>
                        <a:t>54</a:t>
                      </a:r>
                      <a:endParaRPr lang="en-US" sz="2000" b="1" dirty="0"/>
                    </a:p>
                  </a:txBody>
                  <a:tcPr>
                    <a:solidFill>
                      <a:schemeClr val="accent2">
                        <a:lumMod val="40000"/>
                        <a:lumOff val="60000"/>
                      </a:schemeClr>
                    </a:solidFill>
                  </a:tcPr>
                </a:tc>
                <a:tc>
                  <a:txBody>
                    <a:bodyPr/>
                    <a:lstStyle/>
                    <a:p>
                      <a:r>
                        <a:rPr lang="en-US" sz="2000" b="1" dirty="0" smtClean="0"/>
                        <a:t>72 </a:t>
                      </a:r>
                      <a:r>
                        <a:rPr lang="en-US" sz="2000" b="1" baseline="0" dirty="0" smtClean="0"/>
                        <a:t> (</a:t>
                      </a:r>
                      <a:r>
                        <a:rPr lang="en-US" sz="2000" b="1" baseline="0" dirty="0" err="1" smtClean="0"/>
                        <a:t>CES</a:t>
                      </a:r>
                      <a:r>
                        <a:rPr lang="en-US" sz="2000" b="1" baseline="0" dirty="0" smtClean="0"/>
                        <a:t>, 2009)</a:t>
                      </a:r>
                      <a:endParaRPr lang="en-US" sz="2000" b="1" dirty="0"/>
                    </a:p>
                  </a:txBody>
                  <a:tcPr>
                    <a:solidFill>
                      <a:schemeClr val="accent2">
                        <a:lumMod val="40000"/>
                        <a:lumOff val="60000"/>
                      </a:schemeClr>
                    </a:solidFill>
                  </a:tcPr>
                </a:tc>
              </a:tr>
              <a:tr h="891214">
                <a:tc>
                  <a:txBody>
                    <a:bodyPr/>
                    <a:lstStyle/>
                    <a:p>
                      <a:r>
                        <a:rPr lang="en-US" sz="2000" b="1" dirty="0" smtClean="0"/>
                        <a:t>Proportion of Fully Immunized</a:t>
                      </a:r>
                      <a:r>
                        <a:rPr lang="en-US" sz="2000" b="1" baseline="0" dirty="0" smtClean="0"/>
                        <a:t> Children</a:t>
                      </a:r>
                      <a:endParaRPr lang="en-US" sz="2000" b="1" dirty="0"/>
                    </a:p>
                  </a:txBody>
                  <a:tcPr>
                    <a:solidFill>
                      <a:schemeClr val="accent2">
                        <a:lumMod val="40000"/>
                        <a:lumOff val="60000"/>
                      </a:schemeClr>
                    </a:solidFill>
                  </a:tcPr>
                </a:tc>
                <a:tc>
                  <a:txBody>
                    <a:bodyPr/>
                    <a:lstStyle/>
                    <a:p>
                      <a:r>
                        <a:rPr lang="en-US" sz="2000" b="1" dirty="0" smtClean="0"/>
                        <a:t>59</a:t>
                      </a:r>
                      <a:endParaRPr lang="en-US" sz="2000" b="1" dirty="0"/>
                    </a:p>
                  </a:txBody>
                  <a:tcPr>
                    <a:solidFill>
                      <a:schemeClr val="accent2">
                        <a:lumMod val="40000"/>
                        <a:lumOff val="60000"/>
                      </a:schemeClr>
                    </a:solidFill>
                  </a:tcPr>
                </a:tc>
                <a:tc>
                  <a:txBody>
                    <a:bodyPr/>
                    <a:lstStyle/>
                    <a:p>
                      <a:r>
                        <a:rPr lang="en-US" sz="2000" b="1" dirty="0" smtClean="0"/>
                        <a:t>73  </a:t>
                      </a:r>
                      <a:r>
                        <a:rPr lang="en-US" sz="2000" b="1" baseline="0" dirty="0" smtClean="0"/>
                        <a:t>(</a:t>
                      </a:r>
                      <a:r>
                        <a:rPr lang="en-US" sz="2000" b="1" baseline="0" dirty="0" err="1" smtClean="0"/>
                        <a:t>CES</a:t>
                      </a:r>
                      <a:r>
                        <a:rPr lang="en-US" sz="2000" b="1" baseline="0" dirty="0" smtClean="0"/>
                        <a:t>, 2009)</a:t>
                      </a:r>
                      <a:endParaRPr lang="en-US" sz="2000" b="1" dirty="0"/>
                    </a:p>
                  </a:txBody>
                  <a:tcPr>
                    <a:solidFill>
                      <a:schemeClr val="accent2">
                        <a:lumMod val="40000"/>
                        <a:lumOff val="60000"/>
                      </a:schemeClr>
                    </a:solidFill>
                  </a:tcPr>
                </a:tc>
              </a:tr>
            </a:tbl>
          </a:graphicData>
        </a:graphic>
      </p:graphicFrame>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162800" cy="792162"/>
          </a:xfrm>
        </p:spPr>
        <p:txBody>
          <a:bodyPr>
            <a:normAutofit/>
          </a:bodyPr>
          <a:lstStyle/>
          <a:p>
            <a:pPr algn="l"/>
            <a:r>
              <a:rPr lang="en-US" sz="3200" b="1" dirty="0" smtClean="0"/>
              <a:t>Why 12</a:t>
            </a:r>
            <a:r>
              <a:rPr lang="en-US" sz="3200" b="1" baseline="30000" dirty="0" smtClean="0"/>
              <a:t>th</a:t>
            </a:r>
            <a:r>
              <a:rPr lang="en-US" sz="3200" b="1" dirty="0" smtClean="0"/>
              <a:t> Plan is Important?</a:t>
            </a:r>
            <a:endParaRPr lang="en-US" sz="3200" b="1" dirty="0"/>
          </a:p>
        </p:txBody>
      </p:sp>
      <p:sp>
        <p:nvSpPr>
          <p:cNvPr id="3" name="Content Placeholder 2"/>
          <p:cNvSpPr>
            <a:spLocks noGrp="1"/>
          </p:cNvSpPr>
          <p:nvPr>
            <p:ph idx="1"/>
          </p:nvPr>
        </p:nvSpPr>
        <p:spPr>
          <a:xfrm>
            <a:off x="457200" y="1219200"/>
            <a:ext cx="8229600" cy="5105400"/>
          </a:xfrm>
        </p:spPr>
        <p:txBody>
          <a:bodyPr>
            <a:normAutofit/>
          </a:bodyPr>
          <a:lstStyle/>
          <a:p>
            <a:pPr>
              <a:lnSpc>
                <a:spcPct val="150000"/>
              </a:lnSpc>
              <a:buNone/>
            </a:pPr>
            <a:endParaRPr lang="en-US" sz="2400" dirty="0" smtClean="0"/>
          </a:p>
          <a:p>
            <a:pPr>
              <a:lnSpc>
                <a:spcPct val="150000"/>
              </a:lnSpc>
            </a:pPr>
            <a:r>
              <a:rPr lang="en-US" sz="2400" dirty="0" smtClean="0"/>
              <a:t>Millennium Development Goals - 2015. </a:t>
            </a:r>
          </a:p>
          <a:p>
            <a:pPr>
              <a:lnSpc>
                <a:spcPct val="150000"/>
              </a:lnSpc>
            </a:pPr>
            <a:r>
              <a:rPr lang="en-US" sz="2400" dirty="0"/>
              <a:t>The Prime </a:t>
            </a:r>
            <a:r>
              <a:rPr lang="en-US" sz="2400" dirty="0" smtClean="0"/>
              <a:t>Minister’s Independence day speech on 15</a:t>
            </a:r>
            <a:r>
              <a:rPr lang="en-US" sz="2400" baseline="30000" dirty="0" smtClean="0"/>
              <a:t>th</a:t>
            </a:r>
            <a:r>
              <a:rPr lang="en-US" sz="2400" dirty="0" smtClean="0"/>
              <a:t> August.</a:t>
            </a:r>
          </a:p>
          <a:p>
            <a:pPr>
              <a:lnSpc>
                <a:spcPct val="150000"/>
              </a:lnSpc>
            </a:pPr>
            <a:r>
              <a:rPr lang="en-US" sz="2400" dirty="0" smtClean="0"/>
              <a:t>First </a:t>
            </a:r>
            <a:r>
              <a:rPr lang="en-US" sz="2400" dirty="0"/>
              <a:t>time in the history of India widespread public consultation </a:t>
            </a:r>
            <a:r>
              <a:rPr lang="en-US" sz="2400" dirty="0" smtClean="0"/>
              <a:t>to </a:t>
            </a:r>
            <a:r>
              <a:rPr lang="en-US" sz="2400" dirty="0"/>
              <a:t>prepare the draft of 12</a:t>
            </a:r>
            <a:r>
              <a:rPr lang="en-US" sz="2400" baseline="30000" dirty="0"/>
              <a:t>th</a:t>
            </a:r>
            <a:r>
              <a:rPr lang="en-US" sz="2400" dirty="0"/>
              <a:t> Five year </a:t>
            </a:r>
            <a:r>
              <a:rPr lang="en-US" sz="2400" dirty="0" smtClean="0"/>
              <a:t>plan.</a:t>
            </a:r>
          </a:p>
          <a:p>
            <a:pPr>
              <a:lnSpc>
                <a:spcPct val="150000"/>
              </a:lnSpc>
            </a:pPr>
            <a:r>
              <a:rPr lang="en-US" sz="2400" dirty="0" smtClean="0"/>
              <a:t>High level Expert Group on Universal Health Coverage </a:t>
            </a:r>
          </a:p>
          <a:p>
            <a:pPr>
              <a:lnSpc>
                <a:spcPct val="150000"/>
              </a:lnSpc>
            </a:pPr>
            <a:endParaRPr lang="en-US" sz="2400" dirty="0"/>
          </a:p>
          <a:p>
            <a:pPr>
              <a:lnSpc>
                <a:spcPct val="150000"/>
              </a:lnSpc>
            </a:pPr>
            <a:endParaRPr lang="en-US" sz="2400" dirty="0" smtClean="0"/>
          </a:p>
          <a:p>
            <a:pPr>
              <a:lnSpc>
                <a:spcPct val="150000"/>
              </a:lnSpc>
            </a:pPr>
            <a:endParaRPr lang="en-US" sz="2400"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Civic">
      <a:majorFont>
        <a:latin typeface="Georgia"/>
        <a:ea typeface=""/>
        <a:cs typeface=""/>
        <a:font script="Jpan" typeface="ＭＳ Ｐゴシック"/>
        <a:font script="Hang" typeface="돋움"/>
        <a:font script="Hans" typeface="方正舒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Georgia"/>
        <a:ea typeface=""/>
        <a:cs typeface=""/>
        <a:font script="Jpan" typeface="ＭＳ Ｐ明朝"/>
        <a:font script="Hang" typeface="바탕"/>
        <a:font script="Hans" typeface="方正舒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518</TotalTime>
  <Words>2699</Words>
  <Application>Microsoft Office PowerPoint</Application>
  <PresentationFormat>On-screen Show (4:3)</PresentationFormat>
  <Paragraphs>403</Paragraphs>
  <Slides>51</Slides>
  <Notes>2</Notes>
  <HiddenSlides>0</HiddenSlides>
  <MMClips>0</MMClips>
  <ScaleCrop>false</ScaleCrop>
  <HeadingPairs>
    <vt:vector size="4" baseType="variant">
      <vt:variant>
        <vt:lpstr>Theme</vt:lpstr>
      </vt:variant>
      <vt:variant>
        <vt:i4>1</vt:i4>
      </vt:variant>
      <vt:variant>
        <vt:lpstr>Slide Titles</vt:lpstr>
      </vt:variant>
      <vt:variant>
        <vt:i4>51</vt:i4>
      </vt:variant>
    </vt:vector>
  </HeadingPairs>
  <TitlesOfParts>
    <vt:vector size="52" baseType="lpstr">
      <vt:lpstr>Office Theme</vt:lpstr>
      <vt:lpstr>12th Five Year Plan</vt:lpstr>
      <vt:lpstr> Presentation Outline: </vt:lpstr>
      <vt:lpstr>History:</vt:lpstr>
      <vt:lpstr>History …</vt:lpstr>
      <vt:lpstr>             Five Year Pans:             </vt:lpstr>
      <vt:lpstr>Functions of Planning Commission  </vt:lpstr>
      <vt:lpstr>  Organization:  </vt:lpstr>
      <vt:lpstr>11th Five Year Plan: Key Observation in Health sectors </vt:lpstr>
      <vt:lpstr>Why 12th Plan is Important?</vt:lpstr>
      <vt:lpstr>High Level Expert Group on Universal Health Coverage</vt:lpstr>
      <vt:lpstr>Guiding Principles:</vt:lpstr>
      <vt:lpstr>Vision for UHC</vt:lpstr>
      <vt:lpstr>The New Architecture for UHC</vt:lpstr>
      <vt:lpstr>HEALTH FINANCING AND FINANCIAL PROTECTION:</vt:lpstr>
      <vt:lpstr>Recommendations:</vt:lpstr>
      <vt:lpstr>Slide 16</vt:lpstr>
      <vt:lpstr>HEALTH  SERVICES: </vt:lpstr>
      <vt:lpstr>  HUMAN RESOURCES FOR HEALTH: </vt:lpstr>
      <vt:lpstr>Slide 19</vt:lpstr>
      <vt:lpstr>Slide 20</vt:lpstr>
      <vt:lpstr>COMMUNITY PARTICIPATION AND CITIZEN ENGAGEMENT</vt:lpstr>
      <vt:lpstr>  ACCESS TO MEDICINES, VACCINES AND TECHNOLOGY: </vt:lpstr>
      <vt:lpstr>Recommendations: </vt:lpstr>
      <vt:lpstr>MANAGEMENT AND INSTITUTIONAL REFORMS     </vt:lpstr>
      <vt:lpstr>Slide 25</vt:lpstr>
      <vt:lpstr>Actual framework for 12th Plan</vt:lpstr>
      <vt:lpstr>Maternal Mortality Ratio</vt:lpstr>
      <vt:lpstr>Infant Mortality Rate</vt:lpstr>
      <vt:lpstr>Total Fertility Rate</vt:lpstr>
      <vt:lpstr>Underweight Children</vt:lpstr>
      <vt:lpstr>Prevalence of Anaemia</vt:lpstr>
      <vt:lpstr>Child Sex Ratio ( 0 t0 02 Year)</vt:lpstr>
      <vt:lpstr>Out of Pocket Expenditure</vt:lpstr>
      <vt:lpstr>National Health Programmes: </vt:lpstr>
      <vt:lpstr> Health Information System: </vt:lpstr>
      <vt:lpstr>Slide 36</vt:lpstr>
      <vt:lpstr>Convergence with other Social Sector Programmes (Specially ICDS) </vt:lpstr>
      <vt:lpstr> Some areas of Convergence between ICDS and Health </vt:lpstr>
      <vt:lpstr> Public Health Management </vt:lpstr>
      <vt:lpstr>Slide 40</vt:lpstr>
      <vt:lpstr>  Tertiary Care System: </vt:lpstr>
      <vt:lpstr>Slide 42</vt:lpstr>
      <vt:lpstr>Human resource for health:</vt:lpstr>
      <vt:lpstr>Skilled health workers: </vt:lpstr>
      <vt:lpstr>Slide 45</vt:lpstr>
      <vt:lpstr>Regulation of Food, Drugs, Medical Practice and Public Health </vt:lpstr>
      <vt:lpstr>Promoting Health Research </vt:lpstr>
      <vt:lpstr>Slide 48</vt:lpstr>
      <vt:lpstr>Slide 49</vt:lpstr>
      <vt:lpstr>  Inclusive Agenda </vt:lpstr>
      <vt:lpstr>References: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12th Five Year Plan</dc:title>
  <dc:creator>Vikash</dc:creator>
  <cp:lastModifiedBy>VIKAS</cp:lastModifiedBy>
  <cp:revision>7</cp:revision>
  <dcterms:created xsi:type="dcterms:W3CDTF">2006-08-16T00:00:00Z</dcterms:created>
  <dcterms:modified xsi:type="dcterms:W3CDTF">2012-03-15T07:16:31Z</dcterms:modified>
</cp:coreProperties>
</file>

<file path=docProps/thumbnail.jpeg>
</file>